
<file path=[Content_Types].xml><?xml version="1.0" encoding="utf-8"?>
<Types xmlns="http://schemas.openxmlformats.org/package/2006/content-types">
  <Default Extension="jpeg" ContentType="image/jpeg"/>
  <Default Extension="jpg" ContentType="image/jp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omments/modernComment_114_4ADD8DCE.xml" ContentType="application/vnd.ms-powerpoint.comments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9"/>
  </p:notesMasterIdLst>
  <p:sldIdLst>
    <p:sldId id="256" r:id="rId2"/>
    <p:sldId id="257" r:id="rId3"/>
    <p:sldId id="258" r:id="rId4"/>
    <p:sldId id="292" r:id="rId5"/>
    <p:sldId id="293" r:id="rId6"/>
    <p:sldId id="291" r:id="rId7"/>
    <p:sldId id="261" r:id="rId8"/>
    <p:sldId id="259" r:id="rId9"/>
    <p:sldId id="272" r:id="rId10"/>
    <p:sldId id="294" r:id="rId11"/>
    <p:sldId id="302" r:id="rId12"/>
    <p:sldId id="273" r:id="rId13"/>
    <p:sldId id="303" r:id="rId14"/>
    <p:sldId id="309" r:id="rId15"/>
    <p:sldId id="305" r:id="rId16"/>
    <p:sldId id="274" r:id="rId17"/>
    <p:sldId id="276" r:id="rId18"/>
    <p:sldId id="279" r:id="rId19"/>
    <p:sldId id="281" r:id="rId20"/>
    <p:sldId id="295" r:id="rId21"/>
    <p:sldId id="311" r:id="rId22"/>
    <p:sldId id="312" r:id="rId23"/>
    <p:sldId id="313" r:id="rId24"/>
    <p:sldId id="314" r:id="rId25"/>
    <p:sldId id="310" r:id="rId26"/>
    <p:sldId id="269" r:id="rId27"/>
    <p:sldId id="270" r:id="rId28"/>
  </p:sldIdLst>
  <p:sldSz cx="12192000" cy="6858000"/>
  <p:notesSz cx="12192000" cy="6858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886DFC38-F409-A17E-972E-6DEB178005C7}" name="Giada Troilo" initials="GT" userId="S::troilo.1889348@studenti.uniroma1.it::310e5c1a-e2a9-4b10-92c8-98882f46763d" providerId="AD"/>
  <p188:author id="{D0B145CB-8508-E6FE-FB39-120808AD9DEF}" name="Utente guest" initials="Ug" userId="S::urn:spo:anon#94b7c6087d597e9772cf155338b6bc45c1f68f2af8e871968f990862fa29c279::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1678F"/>
    <a:srgbClr val="24AFF0"/>
    <a:srgbClr val="2F75DD"/>
    <a:srgbClr val="0095B6"/>
    <a:srgbClr val="2DE750"/>
    <a:srgbClr val="FD174E"/>
    <a:srgbClr val="00EE6C"/>
    <a:srgbClr val="3B9D3B"/>
    <a:srgbClr val="0423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3B922E4-AC45-434B-9652-95151EF20C87}" v="1274" dt="2024-07-22T11:30:04.694"/>
    <p1510:client id="{8E193088-5753-418E-9A0F-CC6EDECD7732}" v="5409" dt="2024-07-21T15:46:20.443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9631B5-78F2-41C9-869B-9F39066F8104}" styleName="Stile medio 3 - Colore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660B408-B3CF-4A94-85FC-2B1E0A45F4A2}" styleName="Stile scuro 2 - Colore 1/Color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940675A-B579-460E-94D1-54222C63F5DA}" styleName="Nessuno stile, griglia tabel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940" y="28"/>
      </p:cViewPr>
      <p:guideLst>
        <p:guide orient="horz" pos="288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35" Type="http://schemas.microsoft.com/office/2018/10/relationships/authors" Target="authors.xml"/><Relationship Id="rId8" Type="http://schemas.openxmlformats.org/officeDocument/2006/relationships/slide" Target="slides/slide7.xml"/></Relationships>
</file>

<file path=ppt/comments/modernComment_114_4ADD8DCE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6AD6CAC2-CD06-42BE-9C92-6256A7014201}" authorId="{D0B145CB-8508-E6FE-FB39-120808AD9DEF}" created="2024-07-20T15:12:41.767">
    <pc:sldMkLst xmlns:pc="http://schemas.microsoft.com/office/powerpoint/2013/main/command">
      <pc:docMk/>
      <pc:sldMk cId="1256033742" sldId="276"/>
    </pc:sldMkLst>
    <p188:replyLst>
      <p188:reply id="{B2903D6D-A3D4-42BD-B2B6-1AF256CF88EE}" authorId="{886DFC38-F409-A17E-972E-6DEB178005C7}" created="2024-07-20T15:13:13.990">
        <p188:txBody>
          <a:bodyPr/>
          <a:lstStyle/>
          <a:p>
            <a:r>
              <a:rPr lang="it-IT"/>
              <a:t>no</a:t>
            </a:r>
          </a:p>
        </p188:txBody>
      </p188:reply>
    </p188:replyLst>
    <p188:txBody>
      <a:bodyPr/>
      <a:lstStyle/>
      <a:p>
        <a:r>
          <a:rPr lang="it-IT"/>
          <a:t>aiuto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480A9A-2F70-454A-A3FC-7A2883B8296A}" type="datetimeFigureOut">
              <a:rPr lang="it-IT" smtClean="0"/>
              <a:t>22/07/2024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B8C4F3-71DD-0846-9BE3-40950AC1449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93756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B8C4F3-71DD-0846-9BE3-40950AC14491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85176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B8C4F3-71DD-0846-9BE3-40950AC14491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184092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B8C4F3-71DD-0846-9BE3-40950AC14491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650962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B8C4F3-71DD-0846-9BE3-40950AC14491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198855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B8C4F3-71DD-0846-9BE3-40950AC14491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345446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B8C4F3-71DD-0846-9BE3-40950AC14491}" type="slidenum">
              <a:rPr lang="it-IT" smtClean="0"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270570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B8C4F3-71DD-0846-9BE3-40950AC14491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635402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B8C4F3-71DD-0846-9BE3-40950AC14491}" type="slidenum">
              <a:rPr lang="it-IT" smtClean="0"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851882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jp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7/22/2024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1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7/22/2024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1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7/22/2024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678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bg 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36069" y="6357245"/>
            <a:ext cx="162873" cy="167147"/>
          </a:xfrm>
          <a:prstGeom prst="rect">
            <a:avLst/>
          </a:prstGeom>
        </p:spPr>
      </p:pic>
      <p:sp>
        <p:nvSpPr>
          <p:cNvPr id="18" name="bg object 18"/>
          <p:cNvSpPr/>
          <p:nvPr/>
        </p:nvSpPr>
        <p:spPr>
          <a:xfrm>
            <a:off x="2832201" y="6357683"/>
            <a:ext cx="79375" cy="167005"/>
          </a:xfrm>
          <a:custGeom>
            <a:avLst/>
            <a:gdLst/>
            <a:ahLst/>
            <a:cxnLst/>
            <a:rect l="l" t="t" r="r" b="b"/>
            <a:pathLst>
              <a:path w="79375" h="167004">
                <a:moveTo>
                  <a:pt x="79095" y="136372"/>
                </a:moveTo>
                <a:lnTo>
                  <a:pt x="32207" y="136372"/>
                </a:lnTo>
                <a:lnTo>
                  <a:pt x="32207" y="0"/>
                </a:lnTo>
                <a:lnTo>
                  <a:pt x="0" y="0"/>
                </a:lnTo>
                <a:lnTo>
                  <a:pt x="0" y="136372"/>
                </a:lnTo>
                <a:lnTo>
                  <a:pt x="0" y="166674"/>
                </a:lnTo>
                <a:lnTo>
                  <a:pt x="79095" y="166674"/>
                </a:lnTo>
                <a:lnTo>
                  <a:pt x="79095" y="13637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9" name="bg object 1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944680" y="6353016"/>
            <a:ext cx="163779" cy="175562"/>
          </a:xfrm>
          <a:prstGeom prst="rect">
            <a:avLst/>
          </a:prstGeom>
        </p:spPr>
      </p:pic>
      <p:pic>
        <p:nvPicPr>
          <p:cNvPr id="20" name="bg object 2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368233" y="6357243"/>
            <a:ext cx="108310" cy="167069"/>
          </a:xfrm>
          <a:prstGeom prst="rect">
            <a:avLst/>
          </a:prstGeom>
        </p:spPr>
      </p:pic>
      <p:pic>
        <p:nvPicPr>
          <p:cNvPr id="21" name="bg object 2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552533" y="6357243"/>
            <a:ext cx="223795" cy="170831"/>
          </a:xfrm>
          <a:prstGeom prst="rect">
            <a:avLst/>
          </a:prstGeom>
        </p:spPr>
      </p:pic>
      <p:pic>
        <p:nvPicPr>
          <p:cNvPr id="22" name="bg object 2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808104" y="6353559"/>
            <a:ext cx="129415" cy="174554"/>
          </a:xfrm>
          <a:prstGeom prst="rect">
            <a:avLst/>
          </a:prstGeom>
        </p:spPr>
      </p:pic>
      <p:pic>
        <p:nvPicPr>
          <p:cNvPr id="23" name="bg object 2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152554" y="6356002"/>
            <a:ext cx="171625" cy="169629"/>
          </a:xfrm>
          <a:prstGeom prst="rect">
            <a:avLst/>
          </a:prstGeom>
        </p:spPr>
      </p:pic>
      <p:sp>
        <p:nvSpPr>
          <p:cNvPr id="24" name="bg object 24"/>
          <p:cNvSpPr/>
          <p:nvPr/>
        </p:nvSpPr>
        <p:spPr>
          <a:xfrm>
            <a:off x="3099477" y="6281154"/>
            <a:ext cx="224154" cy="270510"/>
          </a:xfrm>
          <a:custGeom>
            <a:avLst/>
            <a:gdLst/>
            <a:ahLst/>
            <a:cxnLst/>
            <a:rect l="l" t="t" r="r" b="b"/>
            <a:pathLst>
              <a:path w="224154" h="270509">
                <a:moveTo>
                  <a:pt x="223642" y="270150"/>
                </a:moveTo>
                <a:lnTo>
                  <a:pt x="99091" y="270150"/>
                </a:lnTo>
                <a:lnTo>
                  <a:pt x="66760" y="264753"/>
                </a:lnTo>
                <a:lnTo>
                  <a:pt x="43097" y="248903"/>
                </a:lnTo>
                <a:lnTo>
                  <a:pt x="28562" y="223112"/>
                </a:lnTo>
                <a:lnTo>
                  <a:pt x="23615" y="187895"/>
                </a:lnTo>
                <a:lnTo>
                  <a:pt x="23615" y="43163"/>
                </a:lnTo>
                <a:lnTo>
                  <a:pt x="20359" y="35213"/>
                </a:lnTo>
                <a:lnTo>
                  <a:pt x="0" y="15085"/>
                </a:lnTo>
                <a:lnTo>
                  <a:pt x="6982" y="12371"/>
                </a:lnTo>
                <a:lnTo>
                  <a:pt x="12513" y="6903"/>
                </a:lnTo>
                <a:lnTo>
                  <a:pt x="41989" y="31058"/>
                </a:lnTo>
                <a:lnTo>
                  <a:pt x="45230" y="62166"/>
                </a:lnTo>
                <a:lnTo>
                  <a:pt x="45230" y="187895"/>
                </a:lnTo>
                <a:lnTo>
                  <a:pt x="48549" y="214702"/>
                </a:lnTo>
                <a:lnTo>
                  <a:pt x="58568" y="233710"/>
                </a:lnTo>
                <a:lnTo>
                  <a:pt x="75384" y="245032"/>
                </a:lnTo>
                <a:lnTo>
                  <a:pt x="99091" y="248781"/>
                </a:lnTo>
                <a:lnTo>
                  <a:pt x="223642" y="248781"/>
                </a:lnTo>
                <a:lnTo>
                  <a:pt x="223642" y="270150"/>
                </a:lnTo>
                <a:close/>
              </a:path>
            </a:pathLst>
          </a:custGeom>
          <a:solidFill>
            <a:srgbClr val="38BD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bg object 25"/>
          <p:cNvSpPr/>
          <p:nvPr/>
        </p:nvSpPr>
        <p:spPr>
          <a:xfrm>
            <a:off x="3057267" y="6238572"/>
            <a:ext cx="56515" cy="55880"/>
          </a:xfrm>
          <a:custGeom>
            <a:avLst/>
            <a:gdLst/>
            <a:ahLst/>
            <a:cxnLst/>
            <a:rect l="l" t="t" r="r" b="b"/>
            <a:pathLst>
              <a:path w="56514" h="55879">
                <a:moveTo>
                  <a:pt x="31618" y="55379"/>
                </a:moveTo>
                <a:lnTo>
                  <a:pt x="28009" y="55379"/>
                </a:lnTo>
                <a:lnTo>
                  <a:pt x="17112" y="53201"/>
                </a:lnTo>
                <a:lnTo>
                  <a:pt x="8208" y="47264"/>
                </a:lnTo>
                <a:lnTo>
                  <a:pt x="2202" y="38462"/>
                </a:lnTo>
                <a:lnTo>
                  <a:pt x="0" y="27689"/>
                </a:lnTo>
                <a:lnTo>
                  <a:pt x="2202" y="16917"/>
                </a:lnTo>
                <a:lnTo>
                  <a:pt x="8208" y="8114"/>
                </a:lnTo>
                <a:lnTo>
                  <a:pt x="17112" y="2177"/>
                </a:lnTo>
                <a:lnTo>
                  <a:pt x="28009" y="0"/>
                </a:lnTo>
                <a:lnTo>
                  <a:pt x="38906" y="2177"/>
                </a:lnTo>
                <a:lnTo>
                  <a:pt x="47809" y="8114"/>
                </a:lnTo>
                <a:lnTo>
                  <a:pt x="53815" y="16917"/>
                </a:lnTo>
                <a:lnTo>
                  <a:pt x="56018" y="27689"/>
                </a:lnTo>
                <a:lnTo>
                  <a:pt x="56018" y="31257"/>
                </a:lnTo>
                <a:lnTo>
                  <a:pt x="55312" y="34670"/>
                </a:lnTo>
                <a:lnTo>
                  <a:pt x="54057" y="37811"/>
                </a:lnTo>
                <a:lnTo>
                  <a:pt x="51232" y="44947"/>
                </a:lnTo>
                <a:lnTo>
                  <a:pt x="45466" y="50648"/>
                </a:lnTo>
                <a:lnTo>
                  <a:pt x="35070" y="54681"/>
                </a:lnTo>
                <a:lnTo>
                  <a:pt x="31618" y="5537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bg object 26"/>
          <p:cNvSpPr/>
          <p:nvPr/>
        </p:nvSpPr>
        <p:spPr>
          <a:xfrm>
            <a:off x="3154515" y="6328467"/>
            <a:ext cx="225425" cy="270510"/>
          </a:xfrm>
          <a:custGeom>
            <a:avLst/>
            <a:gdLst/>
            <a:ahLst/>
            <a:cxnLst/>
            <a:rect l="l" t="t" r="r" b="b"/>
            <a:pathLst>
              <a:path w="225425" h="270509">
                <a:moveTo>
                  <a:pt x="208382" y="270150"/>
                </a:moveTo>
                <a:lnTo>
                  <a:pt x="181692" y="239130"/>
                </a:lnTo>
                <a:lnTo>
                  <a:pt x="178451" y="208022"/>
                </a:lnTo>
                <a:lnTo>
                  <a:pt x="178451" y="82255"/>
                </a:lnTo>
                <a:lnTo>
                  <a:pt x="175132" y="55464"/>
                </a:lnTo>
                <a:lnTo>
                  <a:pt x="165113" y="36454"/>
                </a:lnTo>
                <a:lnTo>
                  <a:pt x="148298" y="25122"/>
                </a:lnTo>
                <a:lnTo>
                  <a:pt x="124590" y="21368"/>
                </a:lnTo>
                <a:lnTo>
                  <a:pt x="0" y="21368"/>
                </a:lnTo>
                <a:lnTo>
                  <a:pt x="0" y="0"/>
                </a:lnTo>
                <a:lnTo>
                  <a:pt x="124590" y="0"/>
                </a:lnTo>
                <a:lnTo>
                  <a:pt x="156921" y="5391"/>
                </a:lnTo>
                <a:lnTo>
                  <a:pt x="180584" y="21232"/>
                </a:lnTo>
                <a:lnTo>
                  <a:pt x="195119" y="47021"/>
                </a:lnTo>
                <a:lnTo>
                  <a:pt x="200066" y="82255"/>
                </a:lnTo>
                <a:lnTo>
                  <a:pt x="200066" y="227025"/>
                </a:lnTo>
                <a:lnTo>
                  <a:pt x="203361" y="234975"/>
                </a:lnTo>
                <a:lnTo>
                  <a:pt x="224819" y="256189"/>
                </a:lnTo>
                <a:lnTo>
                  <a:pt x="217562" y="258360"/>
                </a:lnTo>
                <a:lnTo>
                  <a:pt x="211638" y="263518"/>
                </a:lnTo>
                <a:lnTo>
                  <a:pt x="208382" y="270150"/>
                </a:lnTo>
                <a:close/>
              </a:path>
            </a:pathLst>
          </a:custGeom>
          <a:solidFill>
            <a:srgbClr val="38BD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bg object 27"/>
          <p:cNvSpPr/>
          <p:nvPr/>
        </p:nvSpPr>
        <p:spPr>
          <a:xfrm>
            <a:off x="3363408" y="6587642"/>
            <a:ext cx="56515" cy="55880"/>
          </a:xfrm>
          <a:custGeom>
            <a:avLst/>
            <a:gdLst/>
            <a:ahLst/>
            <a:cxnLst/>
            <a:rect l="l" t="t" r="r" b="b"/>
            <a:pathLst>
              <a:path w="56514" h="55879">
                <a:moveTo>
                  <a:pt x="28009" y="55379"/>
                </a:moveTo>
                <a:lnTo>
                  <a:pt x="17112" y="53201"/>
                </a:lnTo>
                <a:lnTo>
                  <a:pt x="8208" y="47264"/>
                </a:lnTo>
                <a:lnTo>
                  <a:pt x="2202" y="38462"/>
                </a:lnTo>
                <a:lnTo>
                  <a:pt x="0" y="27689"/>
                </a:lnTo>
                <a:lnTo>
                  <a:pt x="0" y="23385"/>
                </a:lnTo>
                <a:lnTo>
                  <a:pt x="28009" y="0"/>
                </a:lnTo>
                <a:lnTo>
                  <a:pt x="38906" y="2177"/>
                </a:lnTo>
                <a:lnTo>
                  <a:pt x="47809" y="8114"/>
                </a:lnTo>
                <a:lnTo>
                  <a:pt x="53815" y="16917"/>
                </a:lnTo>
                <a:lnTo>
                  <a:pt x="56018" y="27689"/>
                </a:lnTo>
                <a:lnTo>
                  <a:pt x="53815" y="38462"/>
                </a:lnTo>
                <a:lnTo>
                  <a:pt x="47809" y="47264"/>
                </a:lnTo>
                <a:lnTo>
                  <a:pt x="38906" y="53201"/>
                </a:lnTo>
                <a:lnTo>
                  <a:pt x="28009" y="5537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8" name="bg object 2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123950" y="6234684"/>
            <a:ext cx="1300733" cy="409943"/>
          </a:xfrm>
          <a:prstGeom prst="rect">
            <a:avLst/>
          </a:prstGeom>
        </p:spPr>
      </p:pic>
      <p:pic>
        <p:nvPicPr>
          <p:cNvPr id="29" name="bg object 2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4191761" y="6234684"/>
            <a:ext cx="1149095" cy="409943"/>
          </a:xfrm>
          <a:prstGeom prst="rect">
            <a:avLst/>
          </a:prstGeom>
        </p:spPr>
      </p:pic>
      <p:sp>
        <p:nvSpPr>
          <p:cNvPr id="30" name="bg object 30"/>
          <p:cNvSpPr/>
          <p:nvPr/>
        </p:nvSpPr>
        <p:spPr>
          <a:xfrm>
            <a:off x="6194884" y="0"/>
            <a:ext cx="5997575" cy="6858000"/>
          </a:xfrm>
          <a:custGeom>
            <a:avLst/>
            <a:gdLst/>
            <a:ahLst/>
            <a:cxnLst/>
            <a:rect l="l" t="t" r="r" b="b"/>
            <a:pathLst>
              <a:path w="5997575" h="6858000">
                <a:moveTo>
                  <a:pt x="5997117" y="0"/>
                </a:moveTo>
                <a:lnTo>
                  <a:pt x="0" y="0"/>
                </a:lnTo>
                <a:lnTo>
                  <a:pt x="3215208" y="6858000"/>
                </a:lnTo>
                <a:lnTo>
                  <a:pt x="5997117" y="6858000"/>
                </a:lnTo>
                <a:lnTo>
                  <a:pt x="5997117" y="0"/>
                </a:lnTo>
                <a:close/>
              </a:path>
            </a:pathLst>
          </a:custGeom>
          <a:solidFill>
            <a:srgbClr val="00AFEF">
              <a:alpha val="60783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bg object 31"/>
          <p:cNvSpPr/>
          <p:nvPr/>
        </p:nvSpPr>
        <p:spPr>
          <a:xfrm>
            <a:off x="5793102" y="0"/>
            <a:ext cx="4207510" cy="6858000"/>
          </a:xfrm>
          <a:custGeom>
            <a:avLst/>
            <a:gdLst/>
            <a:ahLst/>
            <a:cxnLst/>
            <a:rect l="l" t="t" r="r" b="b"/>
            <a:pathLst>
              <a:path w="4207509" h="6858000">
                <a:moveTo>
                  <a:pt x="979055" y="0"/>
                </a:moveTo>
                <a:lnTo>
                  <a:pt x="0" y="0"/>
                </a:lnTo>
                <a:lnTo>
                  <a:pt x="3228213" y="6858000"/>
                </a:lnTo>
                <a:lnTo>
                  <a:pt x="4207281" y="6858000"/>
                </a:lnTo>
                <a:lnTo>
                  <a:pt x="97905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1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7/22/2024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7/22/2024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6329934"/>
            <a:ext cx="9038590" cy="528320"/>
          </a:xfrm>
          <a:custGeom>
            <a:avLst/>
            <a:gdLst/>
            <a:ahLst/>
            <a:cxnLst/>
            <a:rect l="l" t="t" r="r" b="b"/>
            <a:pathLst>
              <a:path w="9038590" h="528320">
                <a:moveTo>
                  <a:pt x="8763393" y="0"/>
                </a:moveTo>
                <a:lnTo>
                  <a:pt x="0" y="0"/>
                </a:lnTo>
                <a:lnTo>
                  <a:pt x="0" y="528065"/>
                </a:lnTo>
                <a:lnTo>
                  <a:pt x="9038082" y="528065"/>
                </a:lnTo>
                <a:lnTo>
                  <a:pt x="8763393" y="0"/>
                </a:lnTo>
                <a:close/>
              </a:path>
            </a:pathLst>
          </a:custGeom>
          <a:solidFill>
            <a:srgbClr val="00678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9696446" y="6329933"/>
            <a:ext cx="2496185" cy="528320"/>
          </a:xfrm>
          <a:custGeom>
            <a:avLst/>
            <a:gdLst/>
            <a:ahLst/>
            <a:cxnLst/>
            <a:rect l="l" t="t" r="r" b="b"/>
            <a:pathLst>
              <a:path w="2496184" h="528320">
                <a:moveTo>
                  <a:pt x="2495562" y="0"/>
                </a:moveTo>
                <a:lnTo>
                  <a:pt x="0" y="0"/>
                </a:lnTo>
                <a:lnTo>
                  <a:pt x="75844" y="528065"/>
                </a:lnTo>
                <a:lnTo>
                  <a:pt x="2495562" y="528065"/>
                </a:lnTo>
                <a:lnTo>
                  <a:pt x="2495562" y="0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8765164" y="6326873"/>
            <a:ext cx="1224280" cy="531495"/>
          </a:xfrm>
          <a:custGeom>
            <a:avLst/>
            <a:gdLst/>
            <a:ahLst/>
            <a:cxnLst/>
            <a:rect l="l" t="t" r="r" b="b"/>
            <a:pathLst>
              <a:path w="1224279" h="531495">
                <a:moveTo>
                  <a:pt x="0" y="0"/>
                </a:moveTo>
                <a:lnTo>
                  <a:pt x="97711" y="208492"/>
                </a:lnTo>
                <a:lnTo>
                  <a:pt x="113693" y="242908"/>
                </a:lnTo>
                <a:lnTo>
                  <a:pt x="144319" y="309215"/>
                </a:lnTo>
                <a:lnTo>
                  <a:pt x="160302" y="343631"/>
                </a:lnTo>
                <a:lnTo>
                  <a:pt x="182682" y="391580"/>
                </a:lnTo>
                <a:lnTo>
                  <a:pt x="248142" y="531126"/>
                </a:lnTo>
                <a:lnTo>
                  <a:pt x="1224257" y="531126"/>
                </a:lnTo>
                <a:lnTo>
                  <a:pt x="1208534" y="497471"/>
                </a:lnTo>
                <a:lnTo>
                  <a:pt x="1184410" y="445466"/>
                </a:lnTo>
                <a:lnTo>
                  <a:pt x="1163001" y="398978"/>
                </a:lnTo>
                <a:lnTo>
                  <a:pt x="1143628" y="356629"/>
                </a:lnTo>
                <a:lnTo>
                  <a:pt x="1072927" y="201023"/>
                </a:lnTo>
                <a:lnTo>
                  <a:pt x="1053555" y="158672"/>
                </a:lnTo>
                <a:lnTo>
                  <a:pt x="1032146" y="112183"/>
                </a:lnTo>
                <a:lnTo>
                  <a:pt x="1008021" y="60175"/>
                </a:lnTo>
                <a:lnTo>
                  <a:pt x="980503" y="127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9" name="bg object 1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38200" y="6413753"/>
            <a:ext cx="1033271" cy="368807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16939" y="636492"/>
            <a:ext cx="10358120" cy="6959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1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16939" y="1854072"/>
            <a:ext cx="9965055" cy="37350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7/22/2024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6.jpeg"/><Relationship Id="rId3" Type="http://schemas.openxmlformats.org/officeDocument/2006/relationships/image" Target="../media/image21.jpeg"/><Relationship Id="rId7" Type="http://schemas.openxmlformats.org/officeDocument/2006/relationships/image" Target="../media/image14.sv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25.png"/><Relationship Id="rId5" Type="http://schemas.openxmlformats.org/officeDocument/2006/relationships/image" Target="../media/image23.svg"/><Relationship Id="rId10" Type="http://schemas.openxmlformats.org/officeDocument/2006/relationships/image" Target="../media/image240.png"/><Relationship Id="rId4" Type="http://schemas.openxmlformats.org/officeDocument/2006/relationships/image" Target="../media/image22.png"/><Relationship Id="rId9" Type="http://schemas.openxmlformats.org/officeDocument/2006/relationships/image" Target="../media/image25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microsoft.com/office/2018/10/relationships/comments" Target="../comments/modernComment_114_4ADD8DCE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8.jpeg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40.jpeg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42.png"/><Relationship Id="rId4" Type="http://schemas.openxmlformats.org/officeDocument/2006/relationships/image" Target="../media/image41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43.png"/><Relationship Id="rId4" Type="http://schemas.openxmlformats.org/officeDocument/2006/relationships/image" Target="../media/image41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44.png"/><Relationship Id="rId4" Type="http://schemas.openxmlformats.org/officeDocument/2006/relationships/image" Target="../media/image41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45.png"/><Relationship Id="rId4" Type="http://schemas.openxmlformats.org/officeDocument/2006/relationships/image" Target="../media/image40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5" Type="http://schemas.openxmlformats.org/officeDocument/2006/relationships/image" Target="../media/image46.png"/><Relationship Id="rId4" Type="http://schemas.openxmlformats.org/officeDocument/2006/relationships/image" Target="../media/image40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hyperlink" Target="mailto:Cargnin.1940053@studenti.uniroma1.it" TargetMode="External"/><Relationship Id="rId5" Type="http://schemas.openxmlformats.org/officeDocument/2006/relationships/hyperlink" Target="mailto:durso.2143081@studenti.uniroma1.it" TargetMode="External"/><Relationship Id="rId4" Type="http://schemas.openxmlformats.org/officeDocument/2006/relationships/hyperlink" Target="mailto:Piacentini.1907969@studenti.uniroma1.it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e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76412" y="1828800"/>
            <a:ext cx="5395595" cy="1935786"/>
          </a:xfrm>
          <a:prstGeom prst="rect">
            <a:avLst/>
          </a:prstGeom>
        </p:spPr>
        <p:txBody>
          <a:bodyPr vert="horz" wrap="square" lIns="0" tIns="88265" rIns="0" bIns="0" rtlCol="0">
            <a:spAutoFit/>
          </a:bodyPr>
          <a:lstStyle/>
          <a:p>
            <a:pPr marL="12700" marR="5080">
              <a:lnSpc>
                <a:spcPts val="4750"/>
              </a:lnSpc>
              <a:spcBef>
                <a:spcPts val="695"/>
              </a:spcBef>
            </a:pPr>
            <a:r>
              <a:rPr lang="it-IT" spc="-55"/>
              <a:t>SFM and 3D </a:t>
            </a:r>
            <a:r>
              <a:rPr lang="it-IT" spc="-55" err="1"/>
              <a:t>reconstruction</a:t>
            </a:r>
            <a:r>
              <a:rPr lang="it-IT" spc="-55"/>
              <a:t> from scratch</a:t>
            </a:r>
            <a:endParaRPr spc="-55"/>
          </a:p>
        </p:txBody>
      </p:sp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767316" y="998982"/>
            <a:ext cx="2424683" cy="3867911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202688" y="5561966"/>
            <a:ext cx="4893312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15">
                <a:solidFill>
                  <a:srgbClr val="FFFFFF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Au</a:t>
            </a:r>
            <a:r>
              <a:rPr sz="1600" b="1" spc="-70">
                <a:solidFill>
                  <a:srgbClr val="FFFFFF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t</a:t>
            </a:r>
            <a:r>
              <a:rPr sz="1600" b="1" spc="-50">
                <a:solidFill>
                  <a:srgbClr val="FFFFFF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ho</a:t>
            </a:r>
            <a:r>
              <a:rPr sz="1600" b="1" spc="-40">
                <a:solidFill>
                  <a:srgbClr val="FFFFFF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r</a:t>
            </a:r>
            <a:r>
              <a:rPr sz="1600" b="1" spc="-160">
                <a:solidFill>
                  <a:srgbClr val="FFFFFF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s</a:t>
            </a:r>
            <a:r>
              <a:rPr sz="1600" b="1" spc="-215">
                <a:solidFill>
                  <a:srgbClr val="FFFFFF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:</a:t>
            </a:r>
            <a:r>
              <a:rPr lang="it-IT" sz="1600" b="1" spc="15">
                <a:solidFill>
                  <a:srgbClr val="FFFFFF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 Giada Piacentini,</a:t>
            </a:r>
            <a:r>
              <a:rPr sz="1600" b="1" spc="15">
                <a:solidFill>
                  <a:srgbClr val="FFFFFF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 </a:t>
            </a:r>
            <a:r>
              <a:rPr lang="it-IT" sz="1600" b="1" spc="15">
                <a:solidFill>
                  <a:srgbClr val="FFFFFF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Giada Troilo and Simone </a:t>
            </a:r>
            <a:r>
              <a:rPr lang="it-IT" sz="1600" b="1" spc="15" err="1">
                <a:solidFill>
                  <a:srgbClr val="FFFFFF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Cargnin</a:t>
            </a:r>
            <a:endParaRPr sz="1600" b="1" spc="15">
              <a:solidFill>
                <a:srgbClr val="FFFFFF"/>
              </a:solidFill>
              <a:latin typeface="Helvetica Neue Condensed" panose="02000503000000020004" pitchFamily="2" charset="0"/>
              <a:ea typeface="Helvetica Neue Condensed" panose="02000503000000020004" pitchFamily="2" charset="0"/>
              <a:cs typeface="Helvetica Neue Condensed" panose="02000503000000020004" pitchFamily="2" charset="0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CA947475-AECA-57DA-49A7-C38A222E1874}"/>
              </a:ext>
            </a:extLst>
          </p:cNvPr>
          <p:cNvSpPr txBox="1"/>
          <p:nvPr/>
        </p:nvSpPr>
        <p:spPr>
          <a:xfrm>
            <a:off x="1089395" y="729212"/>
            <a:ext cx="2846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>
                <a:solidFill>
                  <a:schemeClr val="bg1"/>
                </a:solidFill>
                <a:latin typeface="Helvetica Neue Condensed Black" panose="02000503000000020004" pitchFamily="2" charset="0"/>
                <a:ea typeface="Helvetica Neue Condensed Black" panose="02000503000000020004" pitchFamily="2" charset="0"/>
                <a:cs typeface="Helvetica Neue Condensed Black" panose="02000503000000020004" pitchFamily="2" charset="0"/>
              </a:rPr>
              <a:t>Computer Vision 2023-2024</a:t>
            </a: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D637C8BF-3EFA-CA1B-6C13-34DD11AD632D}"/>
              </a:ext>
            </a:extLst>
          </p:cNvPr>
          <p:cNvSpPr/>
          <p:nvPr/>
        </p:nvSpPr>
        <p:spPr>
          <a:xfrm>
            <a:off x="2590800" y="6019800"/>
            <a:ext cx="3200400" cy="762000"/>
          </a:xfrm>
          <a:prstGeom prst="rect">
            <a:avLst/>
          </a:prstGeom>
          <a:solidFill>
            <a:srgbClr val="11678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64423" y="267783"/>
            <a:ext cx="8767751" cy="1366400"/>
          </a:xfrm>
          <a:prstGeom prst="rect">
            <a:avLst/>
          </a:prstGeom>
        </p:spPr>
        <p:txBody>
          <a:bodyPr vert="horz" wrap="square" lIns="0" tIns="12065" rIns="0" bIns="0" rtlCol="0" anchor="t">
            <a:spAutoFit/>
          </a:bodyPr>
          <a:lstStyle/>
          <a:p>
            <a:pPr marL="12700">
              <a:spcBef>
                <a:spcPts val="95"/>
              </a:spcBef>
            </a:pPr>
            <a:r>
              <a:rPr lang="it-IT" spc="-140">
                <a:solidFill>
                  <a:srgbClr val="00678F"/>
                </a:solidFill>
                <a:ea typeface="Tahoma"/>
              </a:rPr>
              <a:t>Camera </a:t>
            </a:r>
            <a:r>
              <a:rPr lang="it-IT" spc="-140" err="1">
                <a:solidFill>
                  <a:srgbClr val="00678F"/>
                </a:solidFill>
                <a:ea typeface="Tahoma"/>
              </a:rPr>
              <a:t>calibration</a:t>
            </a:r>
            <a:r>
              <a:rPr lang="it-IT" spc="-140">
                <a:solidFill>
                  <a:srgbClr val="00678F"/>
                </a:solidFill>
                <a:ea typeface="Tahoma"/>
              </a:rPr>
              <a:t> </a:t>
            </a:r>
            <a:r>
              <a:rPr lang="it-IT" spc="-140" err="1">
                <a:solidFill>
                  <a:srgbClr val="00678F"/>
                </a:solidFill>
                <a:ea typeface="Tahoma"/>
              </a:rPr>
              <a:t>algorithm</a:t>
            </a:r>
            <a:br>
              <a:rPr lang="it-IT" spc="-140">
                <a:solidFill>
                  <a:srgbClr val="00678F"/>
                </a:solidFill>
                <a:ea typeface="Tahoma"/>
              </a:rPr>
            </a:br>
            <a:r>
              <a:rPr lang="it-IT" spc="-140" err="1">
                <a:solidFill>
                  <a:srgbClr val="00678F"/>
                </a:solidFill>
                <a:ea typeface="Tahoma"/>
              </a:rPr>
              <a:t>what</a:t>
            </a:r>
            <a:r>
              <a:rPr lang="it-IT" spc="-140">
                <a:solidFill>
                  <a:srgbClr val="00678F"/>
                </a:solidFill>
                <a:ea typeface="Tahoma"/>
              </a:rPr>
              <a:t> </a:t>
            </a:r>
            <a:r>
              <a:rPr lang="it-IT" spc="-140" err="1">
                <a:solidFill>
                  <a:srgbClr val="00678F"/>
                </a:solidFill>
                <a:ea typeface="Tahoma"/>
              </a:rPr>
              <a:t>is</a:t>
            </a:r>
            <a:r>
              <a:rPr lang="it-IT" spc="-140">
                <a:solidFill>
                  <a:srgbClr val="00678F"/>
                </a:solidFill>
                <a:ea typeface="Tahoma"/>
              </a:rPr>
              <a:t> </a:t>
            </a:r>
            <a:r>
              <a:rPr lang="it-IT" spc="-140" err="1">
                <a:solidFill>
                  <a:srgbClr val="00678F"/>
                </a:solidFill>
                <a:ea typeface="Tahoma"/>
              </a:rPr>
              <a:t>known</a:t>
            </a:r>
            <a:r>
              <a:rPr lang="it-IT" spc="-140">
                <a:solidFill>
                  <a:srgbClr val="00678F"/>
                </a:solidFill>
                <a:ea typeface="Tahoma"/>
              </a:rPr>
              <a:t>?</a:t>
            </a:r>
          </a:p>
        </p:txBody>
      </p:sp>
      <p:sp>
        <p:nvSpPr>
          <p:cNvPr id="122" name="Rettangolo 121">
            <a:extLst>
              <a:ext uri="{FF2B5EF4-FFF2-40B4-BE49-F238E27FC236}">
                <a16:creationId xmlns:a16="http://schemas.microsoft.com/office/drawing/2014/main" id="{F6BC048D-7C8B-54FB-4948-A96EB02CC478}"/>
              </a:ext>
            </a:extLst>
          </p:cNvPr>
          <p:cNvSpPr/>
          <p:nvPr/>
        </p:nvSpPr>
        <p:spPr>
          <a:xfrm>
            <a:off x="381000" y="6400800"/>
            <a:ext cx="3200400" cy="420414"/>
          </a:xfrm>
          <a:prstGeom prst="rect">
            <a:avLst/>
          </a:prstGeom>
          <a:solidFill>
            <a:srgbClr val="11678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6" name="Immagine 15" descr="Immagine che contiene Giochi e sport indoor, gioco da tavolo, scacchi, Giochi&#10;&#10;Descrizione generata automaticamente">
            <a:extLst>
              <a:ext uri="{FF2B5EF4-FFF2-40B4-BE49-F238E27FC236}">
                <a16:creationId xmlns:a16="http://schemas.microsoft.com/office/drawing/2014/main" id="{F310F9A9-980F-3E10-817E-4226451C9A7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74" t="6029" r="25826" b="10397"/>
          <a:stretch/>
        </p:blipFill>
        <p:spPr>
          <a:xfrm rot="5400000">
            <a:off x="1091884" y="1953506"/>
            <a:ext cx="2549095" cy="2606551"/>
          </a:xfrm>
          <a:prstGeom prst="rect">
            <a:avLst/>
          </a:prstGeom>
        </p:spPr>
      </p:pic>
      <p:sp>
        <p:nvSpPr>
          <p:cNvPr id="6" name="Ovale 5">
            <a:extLst>
              <a:ext uri="{FF2B5EF4-FFF2-40B4-BE49-F238E27FC236}">
                <a16:creationId xmlns:a16="http://schemas.microsoft.com/office/drawing/2014/main" id="{5BC80E28-AB28-B719-6C9D-A5EA4F8A249F}"/>
              </a:ext>
            </a:extLst>
          </p:cNvPr>
          <p:cNvSpPr/>
          <p:nvPr/>
        </p:nvSpPr>
        <p:spPr>
          <a:xfrm>
            <a:off x="2288576" y="2901462"/>
            <a:ext cx="134815" cy="123092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8" name="Elemento grafico 17" descr="Freccia a destra con riempimento a tinta unita">
            <a:extLst>
              <a:ext uri="{FF2B5EF4-FFF2-40B4-BE49-F238E27FC236}">
                <a16:creationId xmlns:a16="http://schemas.microsoft.com/office/drawing/2014/main" id="{DC964631-2083-78FD-0C45-27B70B4ED2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>
            <a:off x="2848137" y="5121689"/>
            <a:ext cx="914400" cy="914400"/>
          </a:xfrm>
          <a:prstGeom prst="rect">
            <a:avLst/>
          </a:prstGeom>
        </p:spPr>
      </p:pic>
      <p:pic>
        <p:nvPicPr>
          <p:cNvPr id="19" name="Elemento grafico 18" descr="Freccia a destra con riempimento a tinta unita">
            <a:extLst>
              <a:ext uri="{FF2B5EF4-FFF2-40B4-BE49-F238E27FC236}">
                <a16:creationId xmlns:a16="http://schemas.microsoft.com/office/drawing/2014/main" id="{AAE88C01-668A-D312-6220-FA4999651C9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6200000">
            <a:off x="3275526" y="4723026"/>
            <a:ext cx="914400" cy="914400"/>
          </a:xfrm>
          <a:prstGeom prst="rect">
            <a:avLst/>
          </a:prstGeom>
        </p:spPr>
      </p:pic>
      <p:pic>
        <p:nvPicPr>
          <p:cNvPr id="21" name="Elemento grafico 20" descr="Freccia a destra con riempimento a tinta unita">
            <a:extLst>
              <a:ext uri="{FF2B5EF4-FFF2-40B4-BE49-F238E27FC236}">
                <a16:creationId xmlns:a16="http://schemas.microsoft.com/office/drawing/2014/main" id="{F182E441-C532-546B-8796-6970D754ADB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9238360">
            <a:off x="3574821" y="4861899"/>
            <a:ext cx="914400" cy="914400"/>
          </a:xfrm>
          <a:prstGeom prst="rect">
            <a:avLst/>
          </a:prstGeom>
        </p:spPr>
      </p:pic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D1B78DE9-D922-7C3F-32FD-2B21DD668861}"/>
              </a:ext>
            </a:extLst>
          </p:cNvPr>
          <p:cNvSpPr txBox="1"/>
          <p:nvPr/>
        </p:nvSpPr>
        <p:spPr>
          <a:xfrm>
            <a:off x="2875490" y="5730841"/>
            <a:ext cx="602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err="1">
                <a:solidFill>
                  <a:srgbClr val="2DE7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y</a:t>
            </a:r>
            <a:r>
              <a:rPr lang="en-GB" baseline="-25000" err="1">
                <a:solidFill>
                  <a:srgbClr val="2DE7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</a:t>
            </a:r>
            <a:endParaRPr lang="en-GB">
              <a:solidFill>
                <a:srgbClr val="2DE75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E25918A7-E37A-A963-2E66-EA96825D58EC}"/>
              </a:ext>
            </a:extLst>
          </p:cNvPr>
          <p:cNvSpPr txBox="1"/>
          <p:nvPr/>
        </p:nvSpPr>
        <p:spPr>
          <a:xfrm>
            <a:off x="3763819" y="4594617"/>
            <a:ext cx="602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err="1">
                <a:solidFill>
                  <a:srgbClr val="24AF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z</a:t>
            </a:r>
            <a:r>
              <a:rPr lang="en-GB" baseline="-25000" err="1">
                <a:solidFill>
                  <a:srgbClr val="24AF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</a:t>
            </a:r>
            <a:endParaRPr lang="en-GB">
              <a:solidFill>
                <a:srgbClr val="24AFF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AA3EA967-D920-6E34-24B0-DE5B31466096}"/>
              </a:ext>
            </a:extLst>
          </p:cNvPr>
          <p:cNvSpPr txBox="1"/>
          <p:nvPr/>
        </p:nvSpPr>
        <p:spPr>
          <a:xfrm>
            <a:off x="4065315" y="5268094"/>
            <a:ext cx="602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err="1">
                <a:solidFill>
                  <a:srgbClr val="FF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x</a:t>
            </a:r>
            <a:r>
              <a:rPr lang="en-GB" baseline="-25000" err="1">
                <a:solidFill>
                  <a:srgbClr val="FF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</a:t>
            </a:r>
            <a:endParaRPr lang="en-GB">
              <a:solidFill>
                <a:srgbClr val="FF000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CasellaDiTesto 25">
                <a:extLst>
                  <a:ext uri="{FF2B5EF4-FFF2-40B4-BE49-F238E27FC236}">
                    <a16:creationId xmlns:a16="http://schemas.microsoft.com/office/drawing/2014/main" id="{9B7B915D-DF0D-216D-278C-5D9305D7FCE1}"/>
                  </a:ext>
                </a:extLst>
              </p:cNvPr>
              <p:cNvSpPr txBox="1"/>
              <p:nvPr/>
            </p:nvSpPr>
            <p:spPr>
              <a:xfrm>
                <a:off x="4286332" y="3589355"/>
                <a:ext cx="922176" cy="73186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en-GB" i="1" smtClean="0">
                          <a:latin typeface="Cambria Math" panose="02040503050406030204" pitchFamily="18" charset="0"/>
                        </a:rPr>
                        <m:t>=</m:t>
                      </m:r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b>
                              <m:sSubPr>
                                <m:ctrlPr>
                                  <a:rPr lang="en-GB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sub>
                            </m:sSub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GB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sub>
                            </m:sSub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GB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sub>
                            </m:sSub>
                          </m:e>
                        </m:mr>
                      </m:m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26" name="CasellaDiTesto 25">
                <a:extLst>
                  <a:ext uri="{FF2B5EF4-FFF2-40B4-BE49-F238E27FC236}">
                    <a16:creationId xmlns:a16="http://schemas.microsoft.com/office/drawing/2014/main" id="{9B7B915D-DF0D-216D-278C-5D9305D7FC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6332" y="3589355"/>
                <a:ext cx="922176" cy="73186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CasellaDiTesto 26">
                <a:extLst>
                  <a:ext uri="{FF2B5EF4-FFF2-40B4-BE49-F238E27FC236}">
                    <a16:creationId xmlns:a16="http://schemas.microsoft.com/office/drawing/2014/main" id="{ED305A2C-B7D9-C5DF-7FA3-D4B8998B3889}"/>
                  </a:ext>
                </a:extLst>
              </p:cNvPr>
              <p:cNvSpPr txBox="1"/>
              <p:nvPr/>
            </p:nvSpPr>
            <p:spPr>
              <a:xfrm>
                <a:off x="9841943" y="3748244"/>
                <a:ext cx="1286901" cy="4140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mr>
                        <m:m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mr>
                      </m:m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27" name="CasellaDiTesto 26">
                <a:extLst>
                  <a:ext uri="{FF2B5EF4-FFF2-40B4-BE49-F238E27FC236}">
                    <a16:creationId xmlns:a16="http://schemas.microsoft.com/office/drawing/2014/main" id="{ED305A2C-B7D9-C5DF-7FA3-D4B8998B38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41943" y="3748244"/>
                <a:ext cx="1286901" cy="414088"/>
              </a:xfrm>
              <a:prstGeom prst="rect">
                <a:avLst/>
              </a:prstGeom>
              <a:blipFill>
                <a:blip r:embed="rId11"/>
                <a:stretch>
                  <a:fillRect t="-1471" b="-132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D46FC0DC-86BA-A93A-7148-5D74A8D0861C}"/>
                  </a:ext>
                </a:extLst>
              </p:cNvPr>
              <p:cNvSpPr txBox="1"/>
              <p:nvPr/>
            </p:nvSpPr>
            <p:spPr>
              <a:xfrm>
                <a:off x="6858677" y="4578973"/>
                <a:ext cx="955582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𝑃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D46FC0DC-86BA-A93A-7148-5D74A8D086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677" y="4578973"/>
                <a:ext cx="955582" cy="276999"/>
              </a:xfrm>
              <a:prstGeom prst="rect">
                <a:avLst/>
              </a:prstGeom>
              <a:blipFill>
                <a:blip r:embed="rId12"/>
                <a:stretch>
                  <a:fillRect l="-1911"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Doppia parentesi quadra 6">
            <a:extLst>
              <a:ext uri="{FF2B5EF4-FFF2-40B4-BE49-F238E27FC236}">
                <a16:creationId xmlns:a16="http://schemas.microsoft.com/office/drawing/2014/main" id="{9FF5F35D-DCBD-BEDD-0012-D08045822ED8}"/>
              </a:ext>
            </a:extLst>
          </p:cNvPr>
          <p:cNvSpPr/>
          <p:nvPr/>
        </p:nvSpPr>
        <p:spPr>
          <a:xfrm>
            <a:off x="4837331" y="3526067"/>
            <a:ext cx="371178" cy="892435"/>
          </a:xfrm>
          <a:prstGeom prst="bracketPair">
            <a:avLst>
              <a:gd name="adj" fmla="val 24244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8" name="Immagine 7" descr="Immagine che contiene Giochi e sport indoor, gioco da tavolo, scacchi, Giochi&#10;&#10;Descrizione generata automaticamente">
            <a:extLst>
              <a:ext uri="{FF2B5EF4-FFF2-40B4-BE49-F238E27FC236}">
                <a16:creationId xmlns:a16="http://schemas.microsoft.com/office/drawing/2014/main" id="{E0BBD049-D0D4-75E5-FA1A-F00395C59DC8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691"/>
          <a:stretch/>
        </p:blipFill>
        <p:spPr>
          <a:xfrm rot="5400000">
            <a:off x="6563844" y="2101304"/>
            <a:ext cx="2772530" cy="2655392"/>
          </a:xfrm>
          <a:prstGeom prst="rect">
            <a:avLst/>
          </a:prstGeom>
        </p:spPr>
      </p:pic>
      <p:pic>
        <p:nvPicPr>
          <p:cNvPr id="4" name="Elemento grafico 3" descr="Freccia a destra con riempimento a tinta unita">
            <a:extLst>
              <a:ext uri="{FF2B5EF4-FFF2-40B4-BE49-F238E27FC236}">
                <a16:creationId xmlns:a16="http://schemas.microsoft.com/office/drawing/2014/main" id="{6C45C036-3993-ED27-16F3-4A69E43034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400000">
            <a:off x="6165213" y="1991272"/>
            <a:ext cx="914400" cy="914400"/>
          </a:xfrm>
          <a:prstGeom prst="rect">
            <a:avLst/>
          </a:prstGeom>
        </p:spPr>
      </p:pic>
      <p:pic>
        <p:nvPicPr>
          <p:cNvPr id="5" name="Elemento grafico 4" descr="Freccia a destra con riempimento a tinta unita">
            <a:extLst>
              <a:ext uri="{FF2B5EF4-FFF2-40B4-BE49-F238E27FC236}">
                <a16:creationId xmlns:a16="http://schemas.microsoft.com/office/drawing/2014/main" id="{E0C6CEED-7D69-3394-34A8-A4ED848E863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557931" y="1596443"/>
            <a:ext cx="914400" cy="914400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997D0490-F30D-82AC-497B-14CEDEB9ADBC}"/>
              </a:ext>
            </a:extLst>
          </p:cNvPr>
          <p:cNvSpPr txBox="1"/>
          <p:nvPr/>
        </p:nvSpPr>
        <p:spPr>
          <a:xfrm>
            <a:off x="6256435" y="2227023"/>
            <a:ext cx="602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>
                <a:solidFill>
                  <a:srgbClr val="2DE7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v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F9AF4FCC-4D09-7D46-8883-EDB1E2701BAE}"/>
              </a:ext>
            </a:extLst>
          </p:cNvPr>
          <p:cNvSpPr txBox="1"/>
          <p:nvPr/>
        </p:nvSpPr>
        <p:spPr>
          <a:xfrm>
            <a:off x="6865188" y="1632017"/>
            <a:ext cx="602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>
                <a:solidFill>
                  <a:srgbClr val="FF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u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75636DC0-2808-C549-A9B5-EE4A7EE46358}"/>
              </a:ext>
            </a:extLst>
          </p:cNvPr>
          <p:cNvSpPr txBox="1"/>
          <p:nvPr/>
        </p:nvSpPr>
        <p:spPr>
          <a:xfrm>
            <a:off x="3831423" y="1918228"/>
            <a:ext cx="24153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/>
              <a:t>3D coordinates in real-world</a:t>
            </a:r>
          </a:p>
          <a:p>
            <a:r>
              <a:rPr lang="en-GB"/>
              <a:t>Extrapolated from the cell size 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5DA85EF0-87F2-A950-21F5-64AE80A23B10}"/>
              </a:ext>
            </a:extLst>
          </p:cNvPr>
          <p:cNvSpPr txBox="1"/>
          <p:nvPr/>
        </p:nvSpPr>
        <p:spPr>
          <a:xfrm>
            <a:off x="9558623" y="2147299"/>
            <a:ext cx="22661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/>
              <a:t>2D coordinates of the scene</a:t>
            </a:r>
          </a:p>
        </p:txBody>
      </p:sp>
      <p:sp>
        <p:nvSpPr>
          <p:cNvPr id="13" name="Doppia parentesi quadra 12">
            <a:extLst>
              <a:ext uri="{FF2B5EF4-FFF2-40B4-BE49-F238E27FC236}">
                <a16:creationId xmlns:a16="http://schemas.microsoft.com/office/drawing/2014/main" id="{9C8A6E54-5A51-7DBC-5A2C-E3C44FFC80AF}"/>
              </a:ext>
            </a:extLst>
          </p:cNvPr>
          <p:cNvSpPr/>
          <p:nvPr/>
        </p:nvSpPr>
        <p:spPr>
          <a:xfrm>
            <a:off x="10582382" y="3708678"/>
            <a:ext cx="286158" cy="572978"/>
          </a:xfrm>
          <a:prstGeom prst="bracketPair">
            <a:avLst>
              <a:gd name="adj" fmla="val 24244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149579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80748FB1-5905-9E41-4345-C576E54D991C}"/>
                  </a:ext>
                </a:extLst>
              </p:cNvPr>
              <p:cNvSpPr txBox="1"/>
              <p:nvPr/>
            </p:nvSpPr>
            <p:spPr>
              <a:xfrm>
                <a:off x="-149964" y="2542482"/>
                <a:ext cx="12192000" cy="20456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it-IT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p>
                                <m:sSupPr>
                                  <m:ctrlPr>
                                    <a:rPr lang="it-IT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sz="2800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p>
                                  <m:r>
                                    <a:rPr lang="it-IT" sz="28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it-IT" sz="2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it-IT" sz="280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it-IT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sz="2800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p>
                                  <m:r>
                                    <a:rPr lang="it-IT" sz="28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it-IT" sz="2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it-IT" sz="280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  <m:e>
                              <m: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  <m:r>
                        <a:rPr lang="it-IT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it-IT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it-IT" sz="2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it-IT" sz="2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2800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it-IT" sz="2800" b="0" i="1" smtClean="0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it-IT" sz="2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2800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it-IT" sz="2800" b="0" i="1" smtClean="0"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it-IT" sz="2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2800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it-IT" sz="2800" b="0" i="1" smtClean="0">
                                        <a:latin typeface="Cambria Math" panose="02040503050406030204" pitchFamily="18" charset="0"/>
                                      </a:rPr>
                                      <m:t>31</m:t>
                                    </m:r>
                                  </m:sub>
                                </m:sSub>
                              </m:e>
                            </m:mr>
                          </m:m>
                          <m:r>
                            <a:rPr lang="it-IT" sz="2800" i="1">
                              <a:latin typeface="Cambria Math" panose="02040503050406030204" pitchFamily="18" charset="0"/>
                            </a:rPr>
                            <m:t>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it-IT" sz="2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it-IT" sz="2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2800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it-IT" sz="2800" b="0" i="1" smtClean="0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it-IT" sz="2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2800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it-IT" sz="2800" b="0" i="1" smtClean="0"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it-IT" sz="2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2800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it-IT" sz="2800" b="0" i="1" smtClean="0"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sub>
                                </m:sSub>
                              </m:e>
                            </m:mr>
                          </m:m>
                          <m:r>
                            <a:rPr lang="it-IT" sz="2800" i="1">
                              <a:latin typeface="Cambria Math" panose="02040503050406030204" pitchFamily="18" charset="0"/>
                            </a:rPr>
                            <m:t>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it-IT" sz="2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it-IT" sz="2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2800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it-IT" sz="2800" b="0" i="1" smtClean="0"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it-IT" sz="2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2800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it-IT" sz="2800" b="0" i="1" smtClean="0"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it-IT" sz="2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2800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it-IT" sz="2800" b="0" i="1" smtClean="0">
                                        <a:latin typeface="Cambria Math" panose="02040503050406030204" pitchFamily="18" charset="0"/>
                                      </a:rPr>
                                      <m:t>33</m:t>
                                    </m:r>
                                  </m:sub>
                                </m:sSub>
                              </m:e>
                            </m:mr>
                          </m:m>
                          <m:r>
                            <a:rPr lang="it-IT" sz="2800" i="1">
                              <a:latin typeface="Cambria Math" panose="02040503050406030204" pitchFamily="18" charset="0"/>
                            </a:rPr>
                            <m:t>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it-IT" sz="2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it-IT" sz="2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2800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it-IT" sz="2800" b="0" i="1" smtClean="0">
                                        <a:latin typeface="Cambria Math" panose="02040503050406030204" pitchFamily="18" charset="0"/>
                                      </a:rPr>
                                      <m:t>14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it-IT" sz="2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2800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it-IT" sz="2800" b="0" i="1" smtClean="0">
                                        <a:latin typeface="Cambria Math" panose="02040503050406030204" pitchFamily="18" charset="0"/>
                                      </a:rPr>
                                      <m:t>24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it-IT" sz="2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2800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it-IT" sz="2800" b="0" i="1" smtClean="0">
                                        <a:latin typeface="Cambria Math" panose="02040503050406030204" pitchFamily="18" charset="0"/>
                                      </a:rPr>
                                      <m:t>34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it-IT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it-IT" sz="28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Sup>
                                <m:sSubSupPr>
                                  <m:ctrlPr>
                                    <a:rPr lang="it-IT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it-IT" sz="2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it-IT" sz="2800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sub>
                                <m:sup>
                                  <m:r>
                                    <a:rPr lang="it-IT" sz="28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it-IT" sz="2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it-IT" sz="280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en-GB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it-IT" sz="28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it-IT" sz="2800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sub>
                                <m:sup>
                                  <m:r>
                                    <a:rPr lang="it-IT" sz="28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it-IT" sz="2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it-IT" sz="280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en-GB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it-IT" sz="28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it-IT" sz="2800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sub>
                                <m:sup>
                                  <m:r>
                                    <a:rPr lang="it-IT" sz="28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it-IT" sz="2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it-IT" sz="280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bSup>
                            </m:e>
                            <m:e>
                              <m: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GB" sz="2800"/>
              </a:p>
            </p:txBody>
          </p:sp>
        </mc:Choice>
        <mc:Fallback xmlns="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80748FB1-5905-9E41-4345-C576E54D99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49964" y="2542482"/>
                <a:ext cx="12192000" cy="204562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CasellaDiTesto 1">
            <a:extLst>
              <a:ext uri="{FF2B5EF4-FFF2-40B4-BE49-F238E27FC236}">
                <a16:creationId xmlns:a16="http://schemas.microsoft.com/office/drawing/2014/main" id="{2888709D-AC6F-146F-E95B-AB234916664F}"/>
              </a:ext>
            </a:extLst>
          </p:cNvPr>
          <p:cNvSpPr txBox="1"/>
          <p:nvPr/>
        </p:nvSpPr>
        <p:spPr>
          <a:xfrm>
            <a:off x="596405" y="442600"/>
            <a:ext cx="9539748" cy="144655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4400" b="1">
                <a:solidFill>
                  <a:srgbClr val="00678F"/>
                </a:solidFill>
                <a:latin typeface="Tahoma"/>
                <a:ea typeface="Tahoma"/>
                <a:cs typeface="Tahoma"/>
              </a:rPr>
              <a:t>Camera </a:t>
            </a:r>
            <a:r>
              <a:rPr lang="it-IT" sz="4400" b="1" err="1">
                <a:solidFill>
                  <a:srgbClr val="00678F"/>
                </a:solidFill>
                <a:latin typeface="Tahoma"/>
                <a:ea typeface="Tahoma"/>
                <a:cs typeface="Tahoma"/>
              </a:rPr>
              <a:t>calibration</a:t>
            </a:r>
            <a:r>
              <a:rPr lang="it-IT" sz="4400" b="1">
                <a:solidFill>
                  <a:srgbClr val="00678F"/>
                </a:solidFill>
                <a:latin typeface="Tahoma"/>
                <a:ea typeface="Tahoma"/>
                <a:cs typeface="Tahoma"/>
              </a:rPr>
              <a:t> </a:t>
            </a:r>
            <a:r>
              <a:rPr lang="it-IT" sz="4400" b="1" err="1">
                <a:solidFill>
                  <a:srgbClr val="00678F"/>
                </a:solidFill>
                <a:latin typeface="Tahoma"/>
                <a:ea typeface="Tahoma"/>
                <a:cs typeface="Tahoma"/>
              </a:rPr>
              <a:t>algorithm</a:t>
            </a:r>
            <a:endParaRPr lang="it-IT" sz="4400" b="1">
              <a:solidFill>
                <a:srgbClr val="00678F"/>
              </a:solidFill>
              <a:latin typeface="Tahoma"/>
              <a:ea typeface="Tahoma"/>
              <a:cs typeface="Tahoma"/>
            </a:endParaRPr>
          </a:p>
          <a:p>
            <a:r>
              <a:rPr lang="it-IT" sz="4400" b="1">
                <a:solidFill>
                  <a:srgbClr val="00678F"/>
                </a:solidFill>
                <a:latin typeface="Tahoma"/>
                <a:ea typeface="Tahoma"/>
                <a:cs typeface="Tahoma"/>
              </a:rPr>
              <a:t>How to </a:t>
            </a:r>
            <a:r>
              <a:rPr lang="it-IT" sz="4400" b="1" err="1">
                <a:solidFill>
                  <a:srgbClr val="00678F"/>
                </a:solidFill>
                <a:latin typeface="Tahoma"/>
                <a:ea typeface="Tahoma"/>
                <a:cs typeface="Tahoma"/>
              </a:rPr>
              <a:t>find</a:t>
            </a:r>
            <a:r>
              <a:rPr lang="it-IT" sz="4400" b="1">
                <a:solidFill>
                  <a:srgbClr val="00678F"/>
                </a:solidFill>
                <a:latin typeface="Tahoma"/>
                <a:ea typeface="Tahoma"/>
                <a:cs typeface="Tahoma"/>
              </a:rPr>
              <a:t> k 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39730A93-F792-BFB7-0446-386E90218E36}"/>
              </a:ext>
            </a:extLst>
          </p:cNvPr>
          <p:cNvSpPr txBox="1"/>
          <p:nvPr/>
        </p:nvSpPr>
        <p:spPr>
          <a:xfrm>
            <a:off x="4835682" y="5217788"/>
            <a:ext cx="22207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/>
              <a:t>We </a:t>
            </a:r>
            <a:r>
              <a:rPr lang="en-GB" sz="2400">
                <a:solidFill>
                  <a:srgbClr val="11678F"/>
                </a:solidFill>
              </a:rPr>
              <a:t>solve</a:t>
            </a:r>
            <a:r>
              <a:rPr lang="en-GB" sz="2400"/>
              <a:t> it for </a:t>
            </a:r>
            <a:r>
              <a:rPr lang="en-GB" sz="2400">
                <a:solidFill>
                  <a:srgbClr val="11678F"/>
                </a:solidFill>
              </a:rPr>
              <a:t>P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3A07E95F-39A9-D856-5796-2FE0F3108FFC}"/>
              </a:ext>
            </a:extLst>
          </p:cNvPr>
          <p:cNvSpPr txBox="1"/>
          <p:nvPr/>
        </p:nvSpPr>
        <p:spPr>
          <a:xfrm>
            <a:off x="3239626" y="2173150"/>
            <a:ext cx="147947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>
                <a:solidFill>
                  <a:srgbClr val="11678F"/>
                </a:solidFill>
              </a:rPr>
              <a:t>know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6BABC273-8AEE-68AC-7CA2-EEB557984F97}"/>
              </a:ext>
            </a:extLst>
          </p:cNvPr>
          <p:cNvSpPr txBox="1"/>
          <p:nvPr/>
        </p:nvSpPr>
        <p:spPr>
          <a:xfrm>
            <a:off x="7847584" y="2173150"/>
            <a:ext cx="147947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>
                <a:solidFill>
                  <a:srgbClr val="11678F"/>
                </a:solidFill>
              </a:rPr>
              <a:t>know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E163F424-ECAD-9835-118B-CB160C75DD28}"/>
              </a:ext>
            </a:extLst>
          </p:cNvPr>
          <p:cNvSpPr txBox="1"/>
          <p:nvPr/>
        </p:nvSpPr>
        <p:spPr>
          <a:xfrm>
            <a:off x="5451139" y="2173150"/>
            <a:ext cx="147947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>
                <a:solidFill>
                  <a:srgbClr val="FF0000"/>
                </a:solidFill>
              </a:rPr>
              <a:t>unknow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A420C850-4745-2900-5255-10DD40D367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975390" y="1447800"/>
            <a:ext cx="5017443" cy="4115157"/>
          </a:xfrm>
          <a:prstGeom prst="rect">
            <a:avLst/>
          </a:prstGeom>
        </p:spPr>
      </p:pic>
      <p:sp>
        <p:nvSpPr>
          <p:cNvPr id="3" name="Rettangolo 2">
            <a:extLst>
              <a:ext uri="{FF2B5EF4-FFF2-40B4-BE49-F238E27FC236}">
                <a16:creationId xmlns:a16="http://schemas.microsoft.com/office/drawing/2014/main" id="{1DC9ED10-D1D5-5DD3-E549-BB88946CEE8B}"/>
              </a:ext>
            </a:extLst>
          </p:cNvPr>
          <p:cNvSpPr/>
          <p:nvPr/>
        </p:nvSpPr>
        <p:spPr>
          <a:xfrm>
            <a:off x="381000" y="6400800"/>
            <a:ext cx="3200400" cy="420414"/>
          </a:xfrm>
          <a:prstGeom prst="rect">
            <a:avLst/>
          </a:prstGeom>
          <a:solidFill>
            <a:srgbClr val="11678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052597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  <p:bldP spid="10" grpId="0"/>
      <p:bldP spid="11" grpId="0"/>
      <p:bldP spid="1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41519" y="636492"/>
            <a:ext cx="9247075" cy="689291"/>
          </a:xfrm>
          <a:prstGeom prst="rect">
            <a:avLst/>
          </a:prstGeom>
        </p:spPr>
        <p:txBody>
          <a:bodyPr vert="horz" wrap="square" lIns="0" tIns="12065" rIns="0" bIns="0" rtlCol="0" anchor="t">
            <a:spAutoFit/>
          </a:bodyPr>
          <a:lstStyle/>
          <a:p>
            <a:pPr marL="12700">
              <a:spcBef>
                <a:spcPts val="95"/>
              </a:spcBef>
            </a:pPr>
            <a:r>
              <a:rPr lang="it-IT" spc="-140" dirty="0">
                <a:solidFill>
                  <a:srgbClr val="00678F"/>
                </a:solidFill>
              </a:rPr>
              <a:t>Feature </a:t>
            </a:r>
            <a:r>
              <a:rPr lang="it-IT" spc="-140" dirty="0" err="1">
                <a:solidFill>
                  <a:srgbClr val="00678F"/>
                </a:solidFill>
              </a:rPr>
              <a:t>extraction</a:t>
            </a:r>
            <a:r>
              <a:rPr lang="it-IT" spc="-140" dirty="0">
                <a:solidFill>
                  <a:srgbClr val="00678F"/>
                </a:solidFill>
              </a:rPr>
              <a:t> and matching</a:t>
            </a:r>
            <a:endParaRPr lang="it-IT" spc="30" dirty="0">
              <a:solidFill>
                <a:srgbClr val="00678F"/>
              </a:solidFill>
            </a:endParaRPr>
          </a:p>
        </p:txBody>
      </p:sp>
      <p:sp>
        <p:nvSpPr>
          <p:cNvPr id="122" name="Rettangolo 121">
            <a:extLst>
              <a:ext uri="{FF2B5EF4-FFF2-40B4-BE49-F238E27FC236}">
                <a16:creationId xmlns:a16="http://schemas.microsoft.com/office/drawing/2014/main" id="{F6BC048D-7C8B-54FB-4948-A96EB02CC478}"/>
              </a:ext>
            </a:extLst>
          </p:cNvPr>
          <p:cNvSpPr/>
          <p:nvPr/>
        </p:nvSpPr>
        <p:spPr>
          <a:xfrm>
            <a:off x="381000" y="6400800"/>
            <a:ext cx="3200400" cy="420414"/>
          </a:xfrm>
          <a:prstGeom prst="rect">
            <a:avLst/>
          </a:prstGeom>
          <a:solidFill>
            <a:srgbClr val="11678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3" name="CasellaDiTesto 122">
            <a:extLst>
              <a:ext uri="{FF2B5EF4-FFF2-40B4-BE49-F238E27FC236}">
                <a16:creationId xmlns:a16="http://schemas.microsoft.com/office/drawing/2014/main" id="{12DA56FF-FF5B-7248-A019-70CDA0CEC0F5}"/>
              </a:ext>
            </a:extLst>
          </p:cNvPr>
          <p:cNvSpPr txBox="1"/>
          <p:nvPr/>
        </p:nvSpPr>
        <p:spPr>
          <a:xfrm>
            <a:off x="916939" y="1766390"/>
            <a:ext cx="9903462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>
                <a:latin typeface="Helvetica Neue Medium"/>
                <a:ea typeface="Helvetica Neue Medium" panose="02000503000000020004" pitchFamily="2" charset="0"/>
                <a:cs typeface="Helvetica Neue Medium" panose="02000503000000020004" pitchFamily="2" charset="0"/>
              </a:rPr>
              <a:t>Features are extracted using Sift detector</a:t>
            </a:r>
          </a:p>
          <a:p>
            <a:r>
              <a:rPr lang="en-US" sz="2000">
                <a:solidFill>
                  <a:srgbClr val="11678F"/>
                </a:solidFill>
                <a:latin typeface="Helvetica Neue Medium"/>
                <a:ea typeface="Helvetica Neue Medium" panose="02000503000000020004" pitchFamily="2" charset="0"/>
                <a:cs typeface="Helvetica Neue Medium" panose="02000503000000020004" pitchFamily="2" charset="0"/>
              </a:rPr>
              <a:t>The matches are made using the Sift descriptors</a:t>
            </a:r>
          </a:p>
        </p:txBody>
      </p:sp>
      <p:pic>
        <p:nvPicPr>
          <p:cNvPr id="4" name="Immagine 3" descr="Immagine che contiene schermata, Policromia, viola&#10;&#10;Descrizione generata automaticamente">
            <a:extLst>
              <a:ext uri="{FF2B5EF4-FFF2-40B4-BE49-F238E27FC236}">
                <a16:creationId xmlns:a16="http://schemas.microsoft.com/office/drawing/2014/main" id="{1EDFEEBC-77B0-932B-2BEA-3CA9C198A7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447" y="2465439"/>
            <a:ext cx="5012267" cy="4114800"/>
          </a:xfrm>
          <a:prstGeom prst="rect">
            <a:avLst/>
          </a:prstGeom>
        </p:spPr>
      </p:pic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753E76CE-08B3-BF66-B7FE-B3377E7634F6}"/>
              </a:ext>
            </a:extLst>
          </p:cNvPr>
          <p:cNvSpPr/>
          <p:nvPr/>
        </p:nvSpPr>
        <p:spPr>
          <a:xfrm>
            <a:off x="6793750" y="7394363"/>
            <a:ext cx="4240161" cy="121674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>
                <a:cs typeface="Calibri"/>
              </a:rPr>
              <a:t>Matches are </a:t>
            </a:r>
            <a:r>
              <a:rPr lang="it-IT" err="1">
                <a:cs typeface="Calibri"/>
              </a:rPr>
              <a:t>further</a:t>
            </a:r>
            <a:r>
              <a:rPr lang="it-IT">
                <a:cs typeface="Calibri"/>
              </a:rPr>
              <a:t> </a:t>
            </a:r>
            <a:r>
              <a:rPr lang="it-IT" err="1">
                <a:cs typeface="Calibri"/>
              </a:rPr>
              <a:t>refined</a:t>
            </a:r>
            <a:r>
              <a:rPr lang="it-IT">
                <a:cs typeface="Calibri"/>
              </a:rPr>
              <a:t> </a:t>
            </a:r>
            <a:r>
              <a:rPr lang="it-IT" err="1">
                <a:cs typeface="Calibri"/>
              </a:rPr>
              <a:t>using</a:t>
            </a:r>
            <a:r>
              <a:rPr lang="it-IT">
                <a:cs typeface="Calibri"/>
              </a:rPr>
              <a:t> </a:t>
            </a:r>
            <a:r>
              <a:rPr lang="it-IT" err="1">
                <a:cs typeface="Calibri"/>
              </a:rPr>
              <a:t>ransac</a:t>
            </a:r>
            <a:r>
              <a:rPr lang="it-IT">
                <a:cs typeface="Calibri"/>
              </a:rPr>
              <a:t> </a:t>
            </a:r>
            <a:r>
              <a:rPr lang="it-IT" err="1">
                <a:cs typeface="Calibri"/>
              </a:rPr>
              <a:t>algorithm</a:t>
            </a:r>
            <a:r>
              <a:rPr lang="it-IT">
                <a:cs typeface="Calibri"/>
              </a:rPr>
              <a:t> to </a:t>
            </a:r>
            <a:r>
              <a:rPr lang="it-IT" err="1">
                <a:cs typeface="Calibri"/>
              </a:rPr>
              <a:t>remove</a:t>
            </a:r>
            <a:r>
              <a:rPr lang="it-IT">
                <a:cs typeface="Calibri"/>
              </a:rPr>
              <a:t> </a:t>
            </a:r>
            <a:r>
              <a:rPr lang="it-IT" err="1">
                <a:cs typeface="Calibri"/>
              </a:rPr>
              <a:t>outliers</a:t>
            </a:r>
            <a:endParaRPr lang="it-IT" err="1"/>
          </a:p>
        </p:txBody>
      </p:sp>
    </p:spTree>
    <p:extLst>
      <p:ext uri="{BB962C8B-B14F-4D97-AF65-F5344CB8AC3E}">
        <p14:creationId xmlns:p14="http://schemas.microsoft.com/office/powerpoint/2010/main" val="10044409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41519" y="636492"/>
            <a:ext cx="9247075" cy="689291"/>
          </a:xfrm>
          <a:prstGeom prst="rect">
            <a:avLst/>
          </a:prstGeom>
        </p:spPr>
        <p:txBody>
          <a:bodyPr vert="horz" wrap="square" lIns="0" tIns="12065" rIns="0" bIns="0" rtlCol="0" anchor="t">
            <a:spAutoFit/>
          </a:bodyPr>
          <a:lstStyle/>
          <a:p>
            <a:pPr marL="12700">
              <a:spcBef>
                <a:spcPts val="95"/>
              </a:spcBef>
            </a:pPr>
            <a:r>
              <a:rPr lang="it-IT" spc="-140" dirty="0">
                <a:solidFill>
                  <a:srgbClr val="00678F"/>
                </a:solidFill>
              </a:rPr>
              <a:t>Feature </a:t>
            </a:r>
            <a:r>
              <a:rPr lang="it-IT" spc="-140" dirty="0" err="1">
                <a:solidFill>
                  <a:srgbClr val="00678F"/>
                </a:solidFill>
              </a:rPr>
              <a:t>extraction</a:t>
            </a:r>
            <a:r>
              <a:rPr lang="it-IT" spc="-140" dirty="0">
                <a:solidFill>
                  <a:srgbClr val="00678F"/>
                </a:solidFill>
              </a:rPr>
              <a:t> and matching</a:t>
            </a:r>
            <a:endParaRPr lang="it-IT" spc="30" dirty="0">
              <a:solidFill>
                <a:srgbClr val="00678F"/>
              </a:solidFill>
            </a:endParaRPr>
          </a:p>
        </p:txBody>
      </p:sp>
      <p:sp>
        <p:nvSpPr>
          <p:cNvPr id="122" name="Rettangolo 121">
            <a:extLst>
              <a:ext uri="{FF2B5EF4-FFF2-40B4-BE49-F238E27FC236}">
                <a16:creationId xmlns:a16="http://schemas.microsoft.com/office/drawing/2014/main" id="{F6BC048D-7C8B-54FB-4948-A96EB02CC478}"/>
              </a:ext>
            </a:extLst>
          </p:cNvPr>
          <p:cNvSpPr/>
          <p:nvPr/>
        </p:nvSpPr>
        <p:spPr>
          <a:xfrm>
            <a:off x="381000" y="6400800"/>
            <a:ext cx="3200400" cy="420414"/>
          </a:xfrm>
          <a:prstGeom prst="rect">
            <a:avLst/>
          </a:prstGeom>
          <a:solidFill>
            <a:srgbClr val="11678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3" name="CasellaDiTesto 122">
            <a:extLst>
              <a:ext uri="{FF2B5EF4-FFF2-40B4-BE49-F238E27FC236}">
                <a16:creationId xmlns:a16="http://schemas.microsoft.com/office/drawing/2014/main" id="{12DA56FF-FF5B-7248-A019-70CDA0CEC0F5}"/>
              </a:ext>
            </a:extLst>
          </p:cNvPr>
          <p:cNvSpPr txBox="1"/>
          <p:nvPr/>
        </p:nvSpPr>
        <p:spPr>
          <a:xfrm>
            <a:off x="916939" y="1766390"/>
            <a:ext cx="9903462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>
                <a:latin typeface="Helvetica Neue Medium"/>
                <a:ea typeface="Helvetica Neue Medium" panose="02000503000000020004" pitchFamily="2" charset="0"/>
                <a:cs typeface="Helvetica Neue Medium" panose="02000503000000020004" pitchFamily="2" charset="0"/>
              </a:rPr>
              <a:t>Features are extracted using Sift detector</a:t>
            </a:r>
          </a:p>
          <a:p>
            <a:r>
              <a:rPr lang="en-US" sz="2000">
                <a:solidFill>
                  <a:srgbClr val="11678F"/>
                </a:solidFill>
                <a:latin typeface="Helvetica Neue Medium"/>
                <a:ea typeface="Helvetica Neue Medium" panose="02000503000000020004" pitchFamily="2" charset="0"/>
                <a:cs typeface="Helvetica Neue Medium" panose="02000503000000020004" pitchFamily="2" charset="0"/>
              </a:rPr>
              <a:t>The matches are made using the Sift descriptors</a:t>
            </a:r>
          </a:p>
        </p:txBody>
      </p:sp>
      <p:pic>
        <p:nvPicPr>
          <p:cNvPr id="4" name="Immagine 3" descr="Immagine che contiene schermata, Policromia, viola&#10;&#10;Descrizione generata automaticamente">
            <a:extLst>
              <a:ext uri="{FF2B5EF4-FFF2-40B4-BE49-F238E27FC236}">
                <a16:creationId xmlns:a16="http://schemas.microsoft.com/office/drawing/2014/main" id="{1EDFEEBC-77B0-932B-2BEA-3CA9C198A7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447" y="2465439"/>
            <a:ext cx="5012267" cy="4114800"/>
          </a:xfrm>
          <a:prstGeom prst="rect">
            <a:avLst/>
          </a:prstGeom>
        </p:spPr>
      </p:pic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753E76CE-08B3-BF66-B7FE-B3377E7634F6}"/>
              </a:ext>
            </a:extLst>
          </p:cNvPr>
          <p:cNvSpPr/>
          <p:nvPr/>
        </p:nvSpPr>
        <p:spPr>
          <a:xfrm>
            <a:off x="6658556" y="3449169"/>
            <a:ext cx="4240161" cy="121674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>
                <a:cs typeface="Calibri"/>
              </a:rPr>
              <a:t>Matches are </a:t>
            </a:r>
            <a:r>
              <a:rPr lang="it-IT" err="1">
                <a:cs typeface="Calibri"/>
              </a:rPr>
              <a:t>further</a:t>
            </a:r>
            <a:r>
              <a:rPr lang="it-IT">
                <a:cs typeface="Calibri"/>
              </a:rPr>
              <a:t> </a:t>
            </a:r>
            <a:r>
              <a:rPr lang="it-IT" err="1">
                <a:cs typeface="Calibri"/>
              </a:rPr>
              <a:t>refined</a:t>
            </a:r>
            <a:r>
              <a:rPr lang="it-IT">
                <a:cs typeface="Calibri"/>
              </a:rPr>
              <a:t> </a:t>
            </a:r>
            <a:r>
              <a:rPr lang="it-IT" err="1">
                <a:cs typeface="Calibri"/>
              </a:rPr>
              <a:t>using</a:t>
            </a:r>
            <a:r>
              <a:rPr lang="it-IT">
                <a:cs typeface="Calibri"/>
              </a:rPr>
              <a:t> </a:t>
            </a:r>
            <a:r>
              <a:rPr lang="it-IT" err="1">
                <a:cs typeface="Calibri"/>
              </a:rPr>
              <a:t>ransac</a:t>
            </a:r>
            <a:r>
              <a:rPr lang="it-IT">
                <a:cs typeface="Calibri"/>
              </a:rPr>
              <a:t> </a:t>
            </a:r>
            <a:r>
              <a:rPr lang="it-IT" err="1">
                <a:cs typeface="Calibri"/>
              </a:rPr>
              <a:t>algorithm</a:t>
            </a:r>
            <a:r>
              <a:rPr lang="it-IT">
                <a:cs typeface="Calibri"/>
              </a:rPr>
              <a:t> to </a:t>
            </a:r>
            <a:r>
              <a:rPr lang="it-IT" err="1">
                <a:cs typeface="Calibri"/>
              </a:rPr>
              <a:t>remove</a:t>
            </a:r>
            <a:r>
              <a:rPr lang="it-IT">
                <a:cs typeface="Calibri"/>
              </a:rPr>
              <a:t> </a:t>
            </a:r>
            <a:r>
              <a:rPr lang="it-IT" err="1">
                <a:cs typeface="Calibri"/>
              </a:rPr>
              <a:t>outliers</a:t>
            </a:r>
            <a:endParaRPr lang="it-IT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21D1071E-9FDF-E938-B593-5B0CC64C7C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20600" y="2849342"/>
            <a:ext cx="4346825" cy="3346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289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854A5274-3982-7863-3028-3D776A6117BB}"/>
              </a:ext>
            </a:extLst>
          </p:cNvPr>
          <p:cNvSpPr txBox="1">
            <a:spLocks/>
          </p:cNvSpPr>
          <p:nvPr/>
        </p:nvSpPr>
        <p:spPr>
          <a:xfrm>
            <a:off x="916938" y="609600"/>
            <a:ext cx="9050021" cy="68929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4400" b="1" i="0">
                <a:solidFill>
                  <a:schemeClr val="bg1"/>
                </a:solidFill>
                <a:latin typeface="Tahoma"/>
                <a:ea typeface="+mj-ea"/>
                <a:cs typeface="Tahoma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it-IT" kern="0" spc="-140">
                <a:solidFill>
                  <a:srgbClr val="00678F"/>
                </a:solidFill>
              </a:rPr>
              <a:t>SFM – Steps for the first image</a:t>
            </a:r>
            <a:endParaRPr lang="it-IT" kern="0" spc="30">
              <a:solidFill>
                <a:srgbClr val="00678F"/>
              </a:solidFill>
            </a:endParaRP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945B15A8-A35C-92D7-89DC-B3D03ADD1A2A}"/>
              </a:ext>
            </a:extLst>
          </p:cNvPr>
          <p:cNvSpPr/>
          <p:nvPr/>
        </p:nvSpPr>
        <p:spPr>
          <a:xfrm>
            <a:off x="381000" y="6400800"/>
            <a:ext cx="3200400" cy="420414"/>
          </a:xfrm>
          <a:prstGeom prst="rect">
            <a:avLst/>
          </a:prstGeom>
          <a:solidFill>
            <a:srgbClr val="11678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34737645-B113-289F-E91B-DECC72EC317E}"/>
              </a:ext>
            </a:extLst>
          </p:cNvPr>
          <p:cNvSpPr txBox="1"/>
          <p:nvPr/>
        </p:nvSpPr>
        <p:spPr>
          <a:xfrm>
            <a:off x="1812256" y="7677807"/>
            <a:ext cx="629542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GB"/>
              <a:t>Camera pose estimation</a:t>
            </a:r>
          </a:p>
          <a:p>
            <a:r>
              <a:rPr lang="en-GB"/>
              <a:t>	compute essential matrix using PnP </a:t>
            </a:r>
            <a:r>
              <a:rPr lang="en-GB" err="1"/>
              <a:t>ransac</a:t>
            </a:r>
            <a:r>
              <a:rPr lang="en-GB"/>
              <a:t>, estimate the object pose </a:t>
            </a:r>
          </a:p>
          <a:p>
            <a:endParaRPr lang="en-GB"/>
          </a:p>
          <a:p>
            <a:r>
              <a:rPr lang="en-GB"/>
              <a:t>2.camera disambiguation</a:t>
            </a:r>
          </a:p>
          <a:p>
            <a:endParaRPr lang="en-GB"/>
          </a:p>
          <a:p>
            <a:r>
              <a:rPr lang="en-GB"/>
              <a:t>3. Decomposition of the essential matrix in rotation and translation</a:t>
            </a:r>
          </a:p>
          <a:p>
            <a:endParaRPr lang="en-GB"/>
          </a:p>
          <a:p>
            <a:r>
              <a:rPr lang="en-GB"/>
              <a:t>4. Triangulation</a:t>
            </a:r>
          </a:p>
          <a:p>
            <a:endParaRPr lang="en-GB"/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6A269D76-E1F3-BEAC-A137-B8987EA4548B}"/>
              </a:ext>
            </a:extLst>
          </p:cNvPr>
          <p:cNvSpPr/>
          <p:nvPr/>
        </p:nvSpPr>
        <p:spPr>
          <a:xfrm>
            <a:off x="996761" y="1497271"/>
            <a:ext cx="10198478" cy="4282563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6F7A13E1-C697-5570-4AC2-EC5A8410366F}"/>
              </a:ext>
            </a:extLst>
          </p:cNvPr>
          <p:cNvSpPr/>
          <p:nvPr/>
        </p:nvSpPr>
        <p:spPr>
          <a:xfrm>
            <a:off x="1571907" y="2310864"/>
            <a:ext cx="1845494" cy="657404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/>
              <a:t>View 1 and </a:t>
            </a:r>
          </a:p>
          <a:p>
            <a:pPr algn="ctr"/>
            <a:r>
              <a:rPr lang="en-GB"/>
              <a:t>View 2 </a:t>
            </a:r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4AA279A6-1208-FAF1-3372-3D042468E5B9}"/>
              </a:ext>
            </a:extLst>
          </p:cNvPr>
          <p:cNvSpPr/>
          <p:nvPr/>
        </p:nvSpPr>
        <p:spPr>
          <a:xfrm>
            <a:off x="1571907" y="3215417"/>
            <a:ext cx="1845494" cy="657404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/>
              <a:t>Matches</a:t>
            </a: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0502170F-4CB8-60B2-D8C5-AA3DA68BDFB8}"/>
              </a:ext>
            </a:extLst>
          </p:cNvPr>
          <p:cNvSpPr/>
          <p:nvPr/>
        </p:nvSpPr>
        <p:spPr>
          <a:xfrm>
            <a:off x="1571906" y="4119970"/>
            <a:ext cx="1845495" cy="657404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Intrinsic matrix K</a:t>
            </a:r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399F3AC6-5EAA-0DAD-D843-8A1058736A3A}"/>
              </a:ext>
            </a:extLst>
          </p:cNvPr>
          <p:cNvSpPr/>
          <p:nvPr/>
        </p:nvSpPr>
        <p:spPr>
          <a:xfrm>
            <a:off x="8179684" y="3215417"/>
            <a:ext cx="2368114" cy="657404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Triangulation</a:t>
            </a:r>
          </a:p>
        </p:txBody>
      </p:sp>
      <p:pic>
        <p:nvPicPr>
          <p:cNvPr id="12" name="Elemento grafico 11" descr="Freccia a destra con riempimento a tinta unita">
            <a:extLst>
              <a:ext uri="{FF2B5EF4-FFF2-40B4-BE49-F238E27FC236}">
                <a16:creationId xmlns:a16="http://schemas.microsoft.com/office/drawing/2014/main" id="{5DA25B0D-B367-FC8B-0E3E-E0942F296B4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0519" r="30510"/>
          <a:stretch/>
        </p:blipFill>
        <p:spPr>
          <a:xfrm>
            <a:off x="3480889" y="4324716"/>
            <a:ext cx="520121" cy="543889"/>
          </a:xfrm>
          <a:prstGeom prst="rect">
            <a:avLst/>
          </a:prstGeom>
        </p:spPr>
      </p:pic>
      <p:pic>
        <p:nvPicPr>
          <p:cNvPr id="13" name="Elemento grafico 12" descr="Freccia a destra con riempimento a tinta unita">
            <a:extLst>
              <a:ext uri="{FF2B5EF4-FFF2-40B4-BE49-F238E27FC236}">
                <a16:creationId xmlns:a16="http://schemas.microsoft.com/office/drawing/2014/main" id="{9BDEFA3C-BB29-A99D-65E7-570429124C2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0519" r="30510"/>
          <a:stretch/>
        </p:blipFill>
        <p:spPr>
          <a:xfrm>
            <a:off x="3483221" y="2549713"/>
            <a:ext cx="520121" cy="543889"/>
          </a:xfrm>
          <a:prstGeom prst="rect">
            <a:avLst/>
          </a:prstGeom>
        </p:spPr>
      </p:pic>
      <p:pic>
        <p:nvPicPr>
          <p:cNvPr id="14" name="Elemento grafico 13" descr="Freccia a destra con riempimento a tinta unita">
            <a:extLst>
              <a:ext uri="{FF2B5EF4-FFF2-40B4-BE49-F238E27FC236}">
                <a16:creationId xmlns:a16="http://schemas.microsoft.com/office/drawing/2014/main" id="{4E0696DB-B585-6845-2D10-915A8919E9A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735" t="30509" r="30510"/>
          <a:stretch/>
        </p:blipFill>
        <p:spPr>
          <a:xfrm rot="16200000">
            <a:off x="3187466" y="3262557"/>
            <a:ext cx="1835727" cy="520121"/>
          </a:xfrm>
          <a:prstGeom prst="rect">
            <a:avLst/>
          </a:prstGeom>
        </p:spPr>
      </p:pic>
      <p:pic>
        <p:nvPicPr>
          <p:cNvPr id="15" name="Elemento grafico 14" descr="Freccia a destra con riempimento a tinta unita">
            <a:extLst>
              <a:ext uri="{FF2B5EF4-FFF2-40B4-BE49-F238E27FC236}">
                <a16:creationId xmlns:a16="http://schemas.microsoft.com/office/drawing/2014/main" id="{2C832CF6-E8DE-5206-4C7D-A3D66D45D7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80888" y="3120886"/>
            <a:ext cx="1206043" cy="914400"/>
          </a:xfrm>
          <a:prstGeom prst="rect">
            <a:avLst/>
          </a:prstGeom>
        </p:spPr>
      </p:pic>
      <p:sp>
        <p:nvSpPr>
          <p:cNvPr id="16" name="Rettangolo con due angoli in diagonale ritagliati 15">
            <a:extLst>
              <a:ext uri="{FF2B5EF4-FFF2-40B4-BE49-F238E27FC236}">
                <a16:creationId xmlns:a16="http://schemas.microsoft.com/office/drawing/2014/main" id="{4077DEC4-C418-D90A-8207-FF20B3ADF7F4}"/>
              </a:ext>
            </a:extLst>
          </p:cNvPr>
          <p:cNvSpPr/>
          <p:nvPr/>
        </p:nvSpPr>
        <p:spPr>
          <a:xfrm>
            <a:off x="4935729" y="2990849"/>
            <a:ext cx="1916121" cy="1044437"/>
          </a:xfrm>
          <a:prstGeom prst="snip2DiagRect">
            <a:avLst/>
          </a:prstGeom>
          <a:solidFill>
            <a:srgbClr val="11678F"/>
          </a:solidFill>
          <a:ln>
            <a:solidFill>
              <a:srgbClr val="11678F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 sz="2000"/>
              <a:t>Baseline pose</a:t>
            </a:r>
          </a:p>
        </p:txBody>
      </p:sp>
      <p:pic>
        <p:nvPicPr>
          <p:cNvPr id="17" name="Elemento grafico 16" descr="Freccia a destra con riempimento a tinta unita">
            <a:extLst>
              <a:ext uri="{FF2B5EF4-FFF2-40B4-BE49-F238E27FC236}">
                <a16:creationId xmlns:a16="http://schemas.microsoft.com/office/drawing/2014/main" id="{EA468B73-1F81-1573-9D39-7B509E925F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35121" y="3120886"/>
            <a:ext cx="961292" cy="914400"/>
          </a:xfrm>
          <a:prstGeom prst="rect">
            <a:avLst/>
          </a:prstGeom>
        </p:spPr>
      </p:pic>
      <p:sp>
        <p:nvSpPr>
          <p:cNvPr id="18" name="Callout: freccia in su 17">
            <a:extLst>
              <a:ext uri="{FF2B5EF4-FFF2-40B4-BE49-F238E27FC236}">
                <a16:creationId xmlns:a16="http://schemas.microsoft.com/office/drawing/2014/main" id="{163CC193-5A5A-6F16-2CC2-F440EC5F4D05}"/>
              </a:ext>
            </a:extLst>
          </p:cNvPr>
          <p:cNvSpPr/>
          <p:nvPr/>
        </p:nvSpPr>
        <p:spPr>
          <a:xfrm>
            <a:off x="4667553" y="4233666"/>
            <a:ext cx="2467952" cy="973015"/>
          </a:xfrm>
          <a:prstGeom prst="upArrowCallou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/>
              <a:t>Camera </a:t>
            </a:r>
            <a:r>
              <a:rPr lang="it-IT" err="1"/>
              <a:t>disambiguation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766003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6" grpId="0" animBg="1"/>
      <p:bldP spid="1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olo 26">
            <a:extLst>
              <a:ext uri="{FF2B5EF4-FFF2-40B4-BE49-F238E27FC236}">
                <a16:creationId xmlns:a16="http://schemas.microsoft.com/office/drawing/2014/main" id="{BDF9744E-E08B-8DA9-34BC-E75F95236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0" name="object 2">
            <a:extLst>
              <a:ext uri="{FF2B5EF4-FFF2-40B4-BE49-F238E27FC236}">
                <a16:creationId xmlns:a16="http://schemas.microsoft.com/office/drawing/2014/main" id="{FF17C155-98CA-F5E9-071F-35DA44A015BB}"/>
              </a:ext>
            </a:extLst>
          </p:cNvPr>
          <p:cNvSpPr txBox="1">
            <a:spLocks/>
          </p:cNvSpPr>
          <p:nvPr/>
        </p:nvSpPr>
        <p:spPr>
          <a:xfrm>
            <a:off x="916939" y="636492"/>
            <a:ext cx="7538720" cy="689291"/>
          </a:xfrm>
          <a:prstGeom prst="rect">
            <a:avLst/>
          </a:prstGeom>
        </p:spPr>
        <p:txBody>
          <a:bodyPr vert="horz" wrap="square" lIns="0" tIns="12065" rIns="0" bIns="0" rtlCol="0" anchor="t">
            <a:spAutoFit/>
          </a:bodyPr>
          <a:lstStyle>
            <a:lvl1pPr>
              <a:defRPr sz="4400" b="1" i="0">
                <a:solidFill>
                  <a:schemeClr val="bg1"/>
                </a:solidFill>
                <a:latin typeface="Tahoma"/>
                <a:ea typeface="+mj-ea"/>
                <a:cs typeface="Tahoma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it-IT" kern="0" spc="-140">
                <a:solidFill>
                  <a:srgbClr val="00678F"/>
                </a:solidFill>
              </a:rPr>
              <a:t>Baseline Pose</a:t>
            </a:r>
            <a:endParaRPr lang="it-IT" kern="0" spc="-140">
              <a:solidFill>
                <a:srgbClr val="00678F"/>
              </a:solidFill>
              <a:ea typeface="Tahoma"/>
            </a:endParaRPr>
          </a:p>
        </p:txBody>
      </p:sp>
      <p:sp>
        <p:nvSpPr>
          <p:cNvPr id="31" name="Rettangolo 30">
            <a:extLst>
              <a:ext uri="{FF2B5EF4-FFF2-40B4-BE49-F238E27FC236}">
                <a16:creationId xmlns:a16="http://schemas.microsoft.com/office/drawing/2014/main" id="{8AA1AA21-CFFB-78C1-38DE-5BF92682E5FC}"/>
              </a:ext>
            </a:extLst>
          </p:cNvPr>
          <p:cNvSpPr/>
          <p:nvPr/>
        </p:nvSpPr>
        <p:spPr>
          <a:xfrm>
            <a:off x="381000" y="6400800"/>
            <a:ext cx="3200400" cy="420414"/>
          </a:xfrm>
          <a:prstGeom prst="rect">
            <a:avLst/>
          </a:prstGeom>
          <a:solidFill>
            <a:srgbClr val="11678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6A14D3C7-F0E2-00CE-FEEE-A866E11CBF71}"/>
              </a:ext>
            </a:extLst>
          </p:cNvPr>
          <p:cNvSpPr txBox="1"/>
          <p:nvPr/>
        </p:nvSpPr>
        <p:spPr>
          <a:xfrm>
            <a:off x="916939" y="1484205"/>
            <a:ext cx="11045913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>
                <a:latin typeface="Helvetica Neue Medium"/>
              </a:rPr>
              <a:t>Removing outliers using the fundamental matrix F</a:t>
            </a:r>
          </a:p>
          <a:p>
            <a:pPr marL="342900" indent="-342900">
              <a:buFont typeface="Arial"/>
              <a:buChar char="•"/>
            </a:pPr>
            <a:r>
              <a:rPr lang="en-US">
                <a:latin typeface="Helvetica Neue Medium"/>
              </a:rPr>
              <a:t>Computing the essential matrix E from F and the camera intrinsic matrix K</a:t>
            </a:r>
          </a:p>
          <a:p>
            <a:pPr marL="342900" indent="-342900">
              <a:buFont typeface="Arial"/>
              <a:buChar char="•"/>
            </a:pPr>
            <a:r>
              <a:rPr lang="en-US">
                <a:latin typeface="Helvetica Neue Medium"/>
              </a:rPr>
              <a:t>Decomposes the essential matrix E into four possible solutions for rotation and translation</a:t>
            </a:r>
          </a:p>
          <a:p>
            <a:pPr marL="342900" indent="-342900">
              <a:buFont typeface="Arial"/>
              <a:buChar char="•"/>
            </a:pPr>
            <a:r>
              <a:rPr lang="en-US">
                <a:latin typeface="Helvetica Neue Medium"/>
              </a:rPr>
              <a:t>Triangulating points and evaluating reprojection errors to select the best pose</a:t>
            </a:r>
          </a:p>
        </p:txBody>
      </p:sp>
      <p:sp>
        <p:nvSpPr>
          <p:cNvPr id="33" name="Ovale 32">
            <a:extLst>
              <a:ext uri="{FF2B5EF4-FFF2-40B4-BE49-F238E27FC236}">
                <a16:creationId xmlns:a16="http://schemas.microsoft.com/office/drawing/2014/main" id="{8142155B-F18D-C70E-DDD1-FE4B5DD0B968}"/>
              </a:ext>
            </a:extLst>
          </p:cNvPr>
          <p:cNvSpPr/>
          <p:nvPr/>
        </p:nvSpPr>
        <p:spPr>
          <a:xfrm>
            <a:off x="5058475" y="3497711"/>
            <a:ext cx="1627597" cy="157734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  <a:p>
            <a:pPr algn="ctr"/>
            <a:r>
              <a:rPr lang="en-GB"/>
              <a:t>Essential Matrix</a:t>
            </a:r>
          </a:p>
          <a:p>
            <a:pPr algn="ctr"/>
            <a:endParaRPr lang="en-GB"/>
          </a:p>
        </p:txBody>
      </p:sp>
      <p:pic>
        <p:nvPicPr>
          <p:cNvPr id="35" name="Immagine 34" descr="Immagine che contiene linea, triangolo&#10;&#10;Descrizione generata automaticamente">
            <a:extLst>
              <a:ext uri="{FF2B5EF4-FFF2-40B4-BE49-F238E27FC236}">
                <a16:creationId xmlns:a16="http://schemas.microsoft.com/office/drawing/2014/main" id="{53DB9CD6-0AF5-E6E9-C605-D20DACDCDCA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368751">
            <a:off x="6794955" y="2754584"/>
            <a:ext cx="682340" cy="685386"/>
          </a:xfrm>
          <a:prstGeom prst="rect">
            <a:avLst/>
          </a:prstGeom>
        </p:spPr>
      </p:pic>
      <p:pic>
        <p:nvPicPr>
          <p:cNvPr id="36" name="Immagine 35" descr="Immagine che contiene linea, triangolo&#10;&#10;Descrizione generata automaticamente">
            <a:extLst>
              <a:ext uri="{FF2B5EF4-FFF2-40B4-BE49-F238E27FC236}">
                <a16:creationId xmlns:a16="http://schemas.microsoft.com/office/drawing/2014/main" id="{FA21697E-214C-37C6-04DF-9CA47A7293B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841074">
            <a:off x="7210614" y="3621000"/>
            <a:ext cx="682340" cy="685386"/>
          </a:xfrm>
          <a:prstGeom prst="rect">
            <a:avLst/>
          </a:prstGeom>
        </p:spPr>
      </p:pic>
      <p:pic>
        <p:nvPicPr>
          <p:cNvPr id="37" name="Immagine 36" descr="Immagine che contiene linea, triangolo&#10;&#10;Descrizione generata automaticamente">
            <a:extLst>
              <a:ext uri="{FF2B5EF4-FFF2-40B4-BE49-F238E27FC236}">
                <a16:creationId xmlns:a16="http://schemas.microsoft.com/office/drawing/2014/main" id="{64840798-6D09-66DC-E842-52F101AC774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236845">
            <a:off x="6977786" y="4825526"/>
            <a:ext cx="682340" cy="685386"/>
          </a:xfrm>
          <a:prstGeom prst="rect">
            <a:avLst/>
          </a:prstGeom>
        </p:spPr>
      </p:pic>
      <p:pic>
        <p:nvPicPr>
          <p:cNvPr id="38" name="Elemento grafico 37" descr="Fotocamera contorno">
            <a:extLst>
              <a:ext uri="{FF2B5EF4-FFF2-40B4-BE49-F238E27FC236}">
                <a16:creationId xmlns:a16="http://schemas.microsoft.com/office/drawing/2014/main" id="{3966FD55-CAD6-DE07-A7EA-8331BFA36D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96522" y="2806747"/>
            <a:ext cx="639603" cy="639603"/>
          </a:xfrm>
          <a:prstGeom prst="rect">
            <a:avLst/>
          </a:prstGeom>
        </p:spPr>
      </p:pic>
      <p:sp>
        <p:nvSpPr>
          <p:cNvPr id="39" name="Rettangolo con due angoli in diagonale arrotondati 38">
            <a:extLst>
              <a:ext uri="{FF2B5EF4-FFF2-40B4-BE49-F238E27FC236}">
                <a16:creationId xmlns:a16="http://schemas.microsoft.com/office/drawing/2014/main" id="{B07D1575-C5AD-B334-0355-DD1841F7F9EE}"/>
              </a:ext>
            </a:extLst>
          </p:cNvPr>
          <p:cNvSpPr/>
          <p:nvPr/>
        </p:nvSpPr>
        <p:spPr>
          <a:xfrm>
            <a:off x="9164532" y="3730720"/>
            <a:ext cx="2110527" cy="1210420"/>
          </a:xfrm>
          <a:prstGeom prst="round2Diag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Select the best pose</a:t>
            </a:r>
          </a:p>
        </p:txBody>
      </p:sp>
      <p:pic>
        <p:nvPicPr>
          <p:cNvPr id="40" name="Immagine 39">
            <a:extLst>
              <a:ext uri="{FF2B5EF4-FFF2-40B4-BE49-F238E27FC236}">
                <a16:creationId xmlns:a16="http://schemas.microsoft.com/office/drawing/2014/main" id="{5551B7C3-E3CD-5F01-67E9-8ED081A4CB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16347" y="3857526"/>
            <a:ext cx="640135" cy="640135"/>
          </a:xfrm>
          <a:prstGeom prst="rect">
            <a:avLst/>
          </a:prstGeom>
        </p:spPr>
      </p:pic>
      <p:pic>
        <p:nvPicPr>
          <p:cNvPr id="41" name="Immagine 40">
            <a:extLst>
              <a:ext uri="{FF2B5EF4-FFF2-40B4-BE49-F238E27FC236}">
                <a16:creationId xmlns:a16="http://schemas.microsoft.com/office/drawing/2014/main" id="{AE8B36A6-0A54-6AE1-7B81-50A53CD296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97249" y="4633997"/>
            <a:ext cx="640135" cy="640135"/>
          </a:xfrm>
          <a:prstGeom prst="rect">
            <a:avLst/>
          </a:prstGeom>
        </p:spPr>
      </p:pic>
      <p:cxnSp>
        <p:nvCxnSpPr>
          <p:cNvPr id="43" name="Connettore 2 42">
            <a:extLst>
              <a:ext uri="{FF2B5EF4-FFF2-40B4-BE49-F238E27FC236}">
                <a16:creationId xmlns:a16="http://schemas.microsoft.com/office/drawing/2014/main" id="{8FDF4CB3-E992-3BC7-DA8D-A191F3749328}"/>
              </a:ext>
            </a:extLst>
          </p:cNvPr>
          <p:cNvCxnSpPr>
            <a:cxnSpLocks/>
          </p:cNvCxnSpPr>
          <p:nvPr/>
        </p:nvCxnSpPr>
        <p:spPr>
          <a:xfrm flipH="1" flipV="1">
            <a:off x="8218180" y="4108701"/>
            <a:ext cx="883283" cy="2272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e 43">
            <a:extLst>
              <a:ext uri="{FF2B5EF4-FFF2-40B4-BE49-F238E27FC236}">
                <a16:creationId xmlns:a16="http://schemas.microsoft.com/office/drawing/2014/main" id="{9B0C637A-7A7D-46ED-9D3D-8AA8F91B8083}"/>
              </a:ext>
            </a:extLst>
          </p:cNvPr>
          <p:cNvSpPr/>
          <p:nvPr/>
        </p:nvSpPr>
        <p:spPr>
          <a:xfrm>
            <a:off x="6821688" y="3471473"/>
            <a:ext cx="1317149" cy="1082382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6" name="Immagine 45" descr="Immagine che contiene linea, triangolo&#10;&#10;Descrizione generata automaticamente">
            <a:extLst>
              <a:ext uri="{FF2B5EF4-FFF2-40B4-BE49-F238E27FC236}">
                <a16:creationId xmlns:a16="http://schemas.microsoft.com/office/drawing/2014/main" id="{8D6EF176-589E-AD98-5707-09E85242239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775759">
            <a:off x="6344902" y="5467930"/>
            <a:ext cx="682340" cy="715148"/>
          </a:xfrm>
          <a:prstGeom prst="rect">
            <a:avLst/>
          </a:prstGeom>
        </p:spPr>
      </p:pic>
      <p:pic>
        <p:nvPicPr>
          <p:cNvPr id="47" name="Immagine 46">
            <a:extLst>
              <a:ext uri="{FF2B5EF4-FFF2-40B4-BE49-F238E27FC236}">
                <a16:creationId xmlns:a16="http://schemas.microsoft.com/office/drawing/2014/main" id="{F3C54DD9-9222-73A0-019E-1AAD2D9496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8463" y="5382599"/>
            <a:ext cx="667932" cy="640135"/>
          </a:xfrm>
          <a:prstGeom prst="rect">
            <a:avLst/>
          </a:prstGeom>
        </p:spPr>
      </p:pic>
      <p:sp>
        <p:nvSpPr>
          <p:cNvPr id="2" name="Ovale 1">
            <a:extLst>
              <a:ext uri="{FF2B5EF4-FFF2-40B4-BE49-F238E27FC236}">
                <a16:creationId xmlns:a16="http://schemas.microsoft.com/office/drawing/2014/main" id="{AFE25C94-45CF-968B-0E81-0C05C9F1D910}"/>
              </a:ext>
            </a:extLst>
          </p:cNvPr>
          <p:cNvSpPr/>
          <p:nvPr/>
        </p:nvSpPr>
        <p:spPr>
          <a:xfrm>
            <a:off x="1370313" y="3488780"/>
            <a:ext cx="1627597" cy="157734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/>
              <a:t>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Freccia a destra 2">
                <a:extLst>
                  <a:ext uri="{FF2B5EF4-FFF2-40B4-BE49-F238E27FC236}">
                    <a16:creationId xmlns:a16="http://schemas.microsoft.com/office/drawing/2014/main" id="{58C163DB-AECD-1574-9F09-4EEA60867D47}"/>
                  </a:ext>
                </a:extLst>
              </p:cNvPr>
              <p:cNvSpPr/>
              <p:nvPr/>
            </p:nvSpPr>
            <p:spPr>
              <a:xfrm>
                <a:off x="3320259" y="3953878"/>
                <a:ext cx="1627597" cy="648125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𝐹𝐾</m:t>
                      </m:r>
                    </m:oMath>
                  </m:oMathPara>
                </a14:m>
                <a:endParaRPr lang="it-IT"/>
              </a:p>
            </p:txBody>
          </p:sp>
        </mc:Choice>
        <mc:Fallback xmlns="">
          <p:sp>
            <p:nvSpPr>
              <p:cNvPr id="3" name="Freccia a destra 2">
                <a:extLst>
                  <a:ext uri="{FF2B5EF4-FFF2-40B4-BE49-F238E27FC236}">
                    <a16:creationId xmlns:a16="http://schemas.microsoft.com/office/drawing/2014/main" id="{58C163DB-AECD-1574-9F09-4EEA60867D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0259" y="3953878"/>
                <a:ext cx="1627597" cy="648125"/>
              </a:xfrm>
              <a:prstGeom prst="rightArrow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53273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8" y="609600"/>
            <a:ext cx="9050021" cy="68929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it-IT" spc="-140">
                <a:solidFill>
                  <a:srgbClr val="00678F"/>
                </a:solidFill>
              </a:rPr>
              <a:t>SFM – Steps for the </a:t>
            </a:r>
            <a:r>
              <a:rPr lang="it-IT" spc="-140" err="1">
                <a:solidFill>
                  <a:srgbClr val="00678F"/>
                </a:solidFill>
              </a:rPr>
              <a:t>other</a:t>
            </a:r>
            <a:r>
              <a:rPr lang="it-IT" spc="-140">
                <a:solidFill>
                  <a:srgbClr val="00678F"/>
                </a:solidFill>
              </a:rPr>
              <a:t> images</a:t>
            </a:r>
            <a:endParaRPr spc="30">
              <a:solidFill>
                <a:srgbClr val="00678F"/>
              </a:solidFill>
            </a:endParaRPr>
          </a:p>
        </p:txBody>
      </p:sp>
      <p:sp>
        <p:nvSpPr>
          <p:cNvPr id="122" name="Rettangolo 121">
            <a:extLst>
              <a:ext uri="{FF2B5EF4-FFF2-40B4-BE49-F238E27FC236}">
                <a16:creationId xmlns:a16="http://schemas.microsoft.com/office/drawing/2014/main" id="{F6BC048D-7C8B-54FB-4948-A96EB02CC478}"/>
              </a:ext>
            </a:extLst>
          </p:cNvPr>
          <p:cNvSpPr/>
          <p:nvPr/>
        </p:nvSpPr>
        <p:spPr>
          <a:xfrm>
            <a:off x="381000" y="6400800"/>
            <a:ext cx="3200400" cy="420414"/>
          </a:xfrm>
          <a:prstGeom prst="rect">
            <a:avLst/>
          </a:prstGeom>
          <a:solidFill>
            <a:srgbClr val="11678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6E661FAD-D4B1-E7A3-F606-16FA2AB8B670}"/>
              </a:ext>
            </a:extLst>
          </p:cNvPr>
          <p:cNvSpPr txBox="1"/>
          <p:nvPr/>
        </p:nvSpPr>
        <p:spPr>
          <a:xfrm>
            <a:off x="1812256" y="7677807"/>
            <a:ext cx="629542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GB"/>
              <a:t>Camera pose estimation</a:t>
            </a:r>
          </a:p>
          <a:p>
            <a:r>
              <a:rPr lang="en-GB"/>
              <a:t>	compute essential matrix using PnP </a:t>
            </a:r>
            <a:r>
              <a:rPr lang="en-GB" err="1"/>
              <a:t>ransac</a:t>
            </a:r>
            <a:r>
              <a:rPr lang="en-GB"/>
              <a:t>, estimate the object pose </a:t>
            </a:r>
          </a:p>
          <a:p>
            <a:endParaRPr lang="en-GB"/>
          </a:p>
          <a:p>
            <a:r>
              <a:rPr lang="en-GB"/>
              <a:t>2.camera disambiguation</a:t>
            </a:r>
          </a:p>
          <a:p>
            <a:endParaRPr lang="en-GB"/>
          </a:p>
          <a:p>
            <a:r>
              <a:rPr lang="en-GB"/>
              <a:t>3. Decomposition of the essential matrix in rotation and translation</a:t>
            </a:r>
          </a:p>
          <a:p>
            <a:endParaRPr lang="en-GB"/>
          </a:p>
          <a:p>
            <a:r>
              <a:rPr lang="en-GB"/>
              <a:t>4. Triangulation</a:t>
            </a:r>
          </a:p>
          <a:p>
            <a:endParaRPr lang="en-GB"/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2EBB3E39-5F48-7FA4-B815-848B9290CA70}"/>
              </a:ext>
            </a:extLst>
          </p:cNvPr>
          <p:cNvSpPr/>
          <p:nvPr/>
        </p:nvSpPr>
        <p:spPr>
          <a:xfrm>
            <a:off x="4014470" y="7082482"/>
            <a:ext cx="10198478" cy="4282563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ttangolo con angoli arrotondati 15">
            <a:extLst>
              <a:ext uri="{FF2B5EF4-FFF2-40B4-BE49-F238E27FC236}">
                <a16:creationId xmlns:a16="http://schemas.microsoft.com/office/drawing/2014/main" id="{C51214D3-20D8-8FC5-3B48-7716C7D22346}"/>
              </a:ext>
            </a:extLst>
          </p:cNvPr>
          <p:cNvSpPr/>
          <p:nvPr/>
        </p:nvSpPr>
        <p:spPr>
          <a:xfrm>
            <a:off x="8652932" y="3447366"/>
            <a:ext cx="2368114" cy="657404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err="1"/>
              <a:t>Triangulation</a:t>
            </a:r>
            <a:endParaRPr lang="it-IT"/>
          </a:p>
        </p:txBody>
      </p:sp>
      <p:sp>
        <p:nvSpPr>
          <p:cNvPr id="34" name="Rettangolo con due angoli in diagonale ritagliati 33">
            <a:extLst>
              <a:ext uri="{FF2B5EF4-FFF2-40B4-BE49-F238E27FC236}">
                <a16:creationId xmlns:a16="http://schemas.microsoft.com/office/drawing/2014/main" id="{9E03BDFC-EDF2-11AD-E1E0-E0275D0F8806}"/>
              </a:ext>
            </a:extLst>
          </p:cNvPr>
          <p:cNvSpPr/>
          <p:nvPr/>
        </p:nvSpPr>
        <p:spPr>
          <a:xfrm>
            <a:off x="5210046" y="3226123"/>
            <a:ext cx="1975199" cy="1043353"/>
          </a:xfrm>
          <a:prstGeom prst="snip2DiagRect">
            <a:avLst/>
          </a:prstGeom>
          <a:solidFill>
            <a:srgbClr val="11678F"/>
          </a:solidFill>
          <a:ln>
            <a:solidFill>
              <a:srgbClr val="11678F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 sz="2000" err="1"/>
              <a:t>Pnp</a:t>
            </a:r>
            <a:r>
              <a:rPr lang="en-GB" sz="2000"/>
              <a:t> </a:t>
            </a:r>
            <a:r>
              <a:rPr lang="en-GB" sz="2000" err="1"/>
              <a:t>Ransac</a:t>
            </a:r>
            <a:r>
              <a:rPr lang="en-GB" sz="2000"/>
              <a:t> </a:t>
            </a:r>
          </a:p>
        </p:txBody>
      </p:sp>
      <p:pic>
        <p:nvPicPr>
          <p:cNvPr id="35" name="Elemento grafico 34" descr="Freccia a destra con riempimento a tinta unita">
            <a:extLst>
              <a:ext uri="{FF2B5EF4-FFF2-40B4-BE49-F238E27FC236}">
                <a16:creationId xmlns:a16="http://schemas.microsoft.com/office/drawing/2014/main" id="{C21AD4DB-2417-EBB5-7E9F-AF9E1584AB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17447" y="3297366"/>
            <a:ext cx="961292" cy="914400"/>
          </a:xfrm>
          <a:prstGeom prst="rect">
            <a:avLst/>
          </a:prstGeom>
        </p:spPr>
      </p:pic>
      <p:sp>
        <p:nvSpPr>
          <p:cNvPr id="7" name="Callout: freccia in su 6">
            <a:extLst>
              <a:ext uri="{FF2B5EF4-FFF2-40B4-BE49-F238E27FC236}">
                <a16:creationId xmlns:a16="http://schemas.microsoft.com/office/drawing/2014/main" id="{B02C7BC3-FC46-70F6-B639-67E1C06E1BEC}"/>
              </a:ext>
            </a:extLst>
          </p:cNvPr>
          <p:cNvSpPr/>
          <p:nvPr/>
        </p:nvSpPr>
        <p:spPr>
          <a:xfrm>
            <a:off x="4297800" y="4388262"/>
            <a:ext cx="3890737" cy="973015"/>
          </a:xfrm>
          <a:prstGeom prst="upArrowCallou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err="1">
                <a:cs typeface="Calibri"/>
              </a:rPr>
              <a:t>Ransac</a:t>
            </a:r>
            <a:r>
              <a:rPr lang="it-IT">
                <a:cs typeface="Calibri"/>
              </a:rPr>
              <a:t> </a:t>
            </a:r>
            <a:r>
              <a:rPr lang="it-IT" err="1">
                <a:cs typeface="Calibri"/>
              </a:rPr>
              <a:t>is</a:t>
            </a:r>
            <a:r>
              <a:rPr lang="it-IT">
                <a:cs typeface="Calibri"/>
              </a:rPr>
              <a:t> </a:t>
            </a:r>
            <a:r>
              <a:rPr lang="it-IT" err="1">
                <a:cs typeface="Calibri"/>
              </a:rPr>
              <a:t>used</a:t>
            </a:r>
            <a:r>
              <a:rPr lang="it-IT">
                <a:cs typeface="Calibri"/>
              </a:rPr>
              <a:t> to make the </a:t>
            </a:r>
            <a:r>
              <a:rPr lang="it-IT" err="1">
                <a:cs typeface="Calibri"/>
              </a:rPr>
              <a:t>algorithm</a:t>
            </a:r>
            <a:r>
              <a:rPr lang="it-IT">
                <a:cs typeface="Calibri"/>
              </a:rPr>
              <a:t> </a:t>
            </a:r>
          </a:p>
          <a:p>
            <a:pPr algn="ctr"/>
            <a:r>
              <a:rPr lang="it-IT">
                <a:cs typeface="Calibri"/>
              </a:rPr>
              <a:t>more </a:t>
            </a:r>
            <a:r>
              <a:rPr lang="it-IT" err="1">
                <a:cs typeface="Calibri"/>
              </a:rPr>
              <a:t>robust</a:t>
            </a:r>
            <a:r>
              <a:rPr lang="it-IT">
                <a:cs typeface="Calibri"/>
              </a:rPr>
              <a:t> to </a:t>
            </a:r>
            <a:r>
              <a:rPr lang="it-IT" err="1">
                <a:cs typeface="Calibri"/>
              </a:rPr>
              <a:t>outliers</a:t>
            </a:r>
            <a:endParaRPr lang="it-IT"/>
          </a:p>
        </p:txBody>
      </p:sp>
      <p:sp>
        <p:nvSpPr>
          <p:cNvPr id="3" name="Callout: freccia in giù 2">
            <a:extLst>
              <a:ext uri="{FF2B5EF4-FFF2-40B4-BE49-F238E27FC236}">
                <a16:creationId xmlns:a16="http://schemas.microsoft.com/office/drawing/2014/main" id="{E61A2601-AE5A-6926-F20E-0C43C6D7D7D4}"/>
              </a:ext>
            </a:extLst>
          </p:cNvPr>
          <p:cNvSpPr/>
          <p:nvPr/>
        </p:nvSpPr>
        <p:spPr>
          <a:xfrm>
            <a:off x="4619524" y="1976742"/>
            <a:ext cx="3247291" cy="1043353"/>
          </a:xfrm>
          <a:prstGeom prst="downArrowCallou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err="1">
                <a:cs typeface="Calibri"/>
              </a:rPr>
              <a:t>Pnp</a:t>
            </a:r>
            <a:r>
              <a:rPr lang="it-IT">
                <a:cs typeface="Calibri"/>
              </a:rPr>
              <a:t> -&gt; </a:t>
            </a:r>
            <a:r>
              <a:rPr lang="it-IT" err="1">
                <a:cs typeface="Calibri"/>
              </a:rPr>
              <a:t>Perspective</a:t>
            </a:r>
            <a:r>
              <a:rPr lang="it-IT">
                <a:cs typeface="Calibri"/>
              </a:rPr>
              <a:t> n point </a:t>
            </a:r>
            <a:r>
              <a:rPr lang="it-IT" err="1">
                <a:cs typeface="Calibri"/>
              </a:rPr>
              <a:t>algorithm</a:t>
            </a:r>
            <a:endParaRPr lang="it-IT"/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B7B78022-D550-CBDD-90B3-AF0BE397BD35}"/>
              </a:ext>
            </a:extLst>
          </p:cNvPr>
          <p:cNvSpPr/>
          <p:nvPr/>
        </p:nvSpPr>
        <p:spPr>
          <a:xfrm>
            <a:off x="1717118" y="2483497"/>
            <a:ext cx="1845494" cy="657404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/>
              <a:t>Views </a:t>
            </a: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065CD3C1-19FB-EDF0-4260-6F072B7FE857}"/>
              </a:ext>
            </a:extLst>
          </p:cNvPr>
          <p:cNvSpPr/>
          <p:nvPr/>
        </p:nvSpPr>
        <p:spPr>
          <a:xfrm>
            <a:off x="1717118" y="3388050"/>
            <a:ext cx="1845494" cy="657404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/>
              <a:t>Matches</a:t>
            </a:r>
          </a:p>
        </p:txBody>
      </p:sp>
      <p:sp>
        <p:nvSpPr>
          <p:cNvPr id="12" name="Rettangolo con angoli arrotondati 11">
            <a:extLst>
              <a:ext uri="{FF2B5EF4-FFF2-40B4-BE49-F238E27FC236}">
                <a16:creationId xmlns:a16="http://schemas.microsoft.com/office/drawing/2014/main" id="{F39A84D4-E5A8-5D57-FAB8-3DAA99B10A77}"/>
              </a:ext>
            </a:extLst>
          </p:cNvPr>
          <p:cNvSpPr/>
          <p:nvPr/>
        </p:nvSpPr>
        <p:spPr>
          <a:xfrm>
            <a:off x="1717117" y="4292603"/>
            <a:ext cx="1845495" cy="657404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Intrinsic matrix K</a:t>
            </a:r>
          </a:p>
        </p:txBody>
      </p:sp>
      <p:pic>
        <p:nvPicPr>
          <p:cNvPr id="13" name="Elemento grafico 12" descr="Freccia a destra con riempimento a tinta unita">
            <a:extLst>
              <a:ext uri="{FF2B5EF4-FFF2-40B4-BE49-F238E27FC236}">
                <a16:creationId xmlns:a16="http://schemas.microsoft.com/office/drawing/2014/main" id="{0C6E5D1D-0382-DC6F-E157-43F5FBD38CD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40519" r="30510"/>
          <a:stretch/>
        </p:blipFill>
        <p:spPr>
          <a:xfrm>
            <a:off x="3626100" y="4497349"/>
            <a:ext cx="520121" cy="543889"/>
          </a:xfrm>
          <a:prstGeom prst="rect">
            <a:avLst/>
          </a:prstGeom>
        </p:spPr>
      </p:pic>
      <p:pic>
        <p:nvPicPr>
          <p:cNvPr id="14" name="Elemento grafico 13" descr="Freccia a destra con riempimento a tinta unita">
            <a:extLst>
              <a:ext uri="{FF2B5EF4-FFF2-40B4-BE49-F238E27FC236}">
                <a16:creationId xmlns:a16="http://schemas.microsoft.com/office/drawing/2014/main" id="{D8ECF157-E1BD-1E69-3F67-3EE2A25530B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40519" r="30510"/>
          <a:stretch/>
        </p:blipFill>
        <p:spPr>
          <a:xfrm>
            <a:off x="3628432" y="2722346"/>
            <a:ext cx="520121" cy="543889"/>
          </a:xfrm>
          <a:prstGeom prst="rect">
            <a:avLst/>
          </a:prstGeom>
        </p:spPr>
      </p:pic>
      <p:pic>
        <p:nvPicPr>
          <p:cNvPr id="15" name="Elemento grafico 14" descr="Freccia a destra con riempimento a tinta unita">
            <a:extLst>
              <a:ext uri="{FF2B5EF4-FFF2-40B4-BE49-F238E27FC236}">
                <a16:creationId xmlns:a16="http://schemas.microsoft.com/office/drawing/2014/main" id="{F1A7568A-5644-DC9B-3196-BABD612D2C0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5735" t="30509" r="30510"/>
          <a:stretch/>
        </p:blipFill>
        <p:spPr>
          <a:xfrm rot="16200000">
            <a:off x="3332677" y="3435190"/>
            <a:ext cx="1835727" cy="520121"/>
          </a:xfrm>
          <a:prstGeom prst="rect">
            <a:avLst/>
          </a:prstGeom>
        </p:spPr>
      </p:pic>
      <p:pic>
        <p:nvPicPr>
          <p:cNvPr id="17" name="Elemento grafico 16" descr="Freccia a destra con riempimento a tinta unita">
            <a:extLst>
              <a:ext uri="{FF2B5EF4-FFF2-40B4-BE49-F238E27FC236}">
                <a16:creationId xmlns:a16="http://schemas.microsoft.com/office/drawing/2014/main" id="{F9F9BA1B-4D8B-6906-9E16-2E934ECAFE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26099" y="3293519"/>
            <a:ext cx="1206043" cy="914400"/>
          </a:xfrm>
          <a:prstGeom prst="rect">
            <a:avLst/>
          </a:prstGeom>
        </p:spPr>
      </p:pic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C4BFBD4F-273C-3C15-9710-6EDBFAF7957D}"/>
              </a:ext>
            </a:extLst>
          </p:cNvPr>
          <p:cNvSpPr/>
          <p:nvPr/>
        </p:nvSpPr>
        <p:spPr>
          <a:xfrm>
            <a:off x="996761" y="1497271"/>
            <a:ext cx="10198478" cy="4282563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37441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34" grpId="0" animBg="1"/>
      <p:bldP spid="7" grpId="0" animBg="1"/>
      <p:bldP spid="3" grpId="0" animBg="1"/>
      <p:bldP spid="5" grpId="0" animBg="1"/>
      <p:bldP spid="10" grpId="0" animBg="1"/>
      <p:bldP spid="1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655633"/>
            <a:ext cx="11328935" cy="68929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it-IT" spc="-140" err="1">
                <a:solidFill>
                  <a:srgbClr val="00678F"/>
                </a:solidFill>
              </a:rPr>
              <a:t>Triangulation</a:t>
            </a:r>
            <a:endParaRPr lang="it-IT" spc="30">
              <a:solidFill>
                <a:srgbClr val="00678F"/>
              </a:solidFill>
            </a:endParaRPr>
          </a:p>
        </p:txBody>
      </p:sp>
      <p:sp>
        <p:nvSpPr>
          <p:cNvPr id="122" name="Rettangolo 121">
            <a:extLst>
              <a:ext uri="{FF2B5EF4-FFF2-40B4-BE49-F238E27FC236}">
                <a16:creationId xmlns:a16="http://schemas.microsoft.com/office/drawing/2014/main" id="{F6BC048D-7C8B-54FB-4948-A96EB02CC478}"/>
              </a:ext>
            </a:extLst>
          </p:cNvPr>
          <p:cNvSpPr/>
          <p:nvPr/>
        </p:nvSpPr>
        <p:spPr>
          <a:xfrm>
            <a:off x="698046" y="6371931"/>
            <a:ext cx="3200400" cy="420414"/>
          </a:xfrm>
          <a:prstGeom prst="rect">
            <a:avLst/>
          </a:prstGeom>
          <a:solidFill>
            <a:srgbClr val="11678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7" name="Immagine 6" descr="Immagine che contiene testo, estintore, rosso, interno&#10;&#10;Descrizione generata automaticamente">
            <a:extLst>
              <a:ext uri="{FF2B5EF4-FFF2-40B4-BE49-F238E27FC236}">
                <a16:creationId xmlns:a16="http://schemas.microsoft.com/office/drawing/2014/main" id="{ABD3659D-AC57-CF68-E543-0506FDEED92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355053" y="2869904"/>
            <a:ext cx="2779171" cy="2084378"/>
          </a:xfrm>
          <a:prstGeom prst="rect">
            <a:avLst/>
          </a:prstGeom>
          <a:scene3d>
            <a:camera prst="isometricLeftDown">
              <a:rot lat="1800000" lon="1200000" rev="0"/>
            </a:camera>
            <a:lightRig rig="threePt" dir="t"/>
          </a:scene3d>
        </p:spPr>
      </p:pic>
      <p:pic>
        <p:nvPicPr>
          <p:cNvPr id="21" name="Immagine 20" descr="Immagine che contiene testo, estintore, bibita analcolica, muro&#10;&#10;Descrizione generata automaticamente">
            <a:extLst>
              <a:ext uri="{FF2B5EF4-FFF2-40B4-BE49-F238E27FC236}">
                <a16:creationId xmlns:a16="http://schemas.microsoft.com/office/drawing/2014/main" id="{C7EE3889-6E16-CF3C-1915-5A6776C5457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996525" y="2869904"/>
            <a:ext cx="2779172" cy="2084379"/>
          </a:xfrm>
          <a:prstGeom prst="rect">
            <a:avLst/>
          </a:prstGeom>
          <a:scene3d>
            <a:camera prst="orthographicFront">
              <a:rot lat="1800000" lon="20400000" rev="0"/>
            </a:camera>
            <a:lightRig rig="threePt" dir="t"/>
          </a:scene3d>
        </p:spPr>
      </p:pic>
      <p:sp>
        <p:nvSpPr>
          <p:cNvPr id="27" name="Ovale 26">
            <a:extLst>
              <a:ext uri="{FF2B5EF4-FFF2-40B4-BE49-F238E27FC236}">
                <a16:creationId xmlns:a16="http://schemas.microsoft.com/office/drawing/2014/main" id="{4B6E4116-6BF1-16CD-3038-7D70B5C44D38}"/>
              </a:ext>
            </a:extLst>
          </p:cNvPr>
          <p:cNvSpPr/>
          <p:nvPr/>
        </p:nvSpPr>
        <p:spPr>
          <a:xfrm>
            <a:off x="3657600" y="3429000"/>
            <a:ext cx="56508" cy="48802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Ovale 33">
            <a:extLst>
              <a:ext uri="{FF2B5EF4-FFF2-40B4-BE49-F238E27FC236}">
                <a16:creationId xmlns:a16="http://schemas.microsoft.com/office/drawing/2014/main" id="{C87E9F22-4677-F1BF-93B3-48269A4B5FA7}"/>
              </a:ext>
            </a:extLst>
          </p:cNvPr>
          <p:cNvSpPr/>
          <p:nvPr/>
        </p:nvSpPr>
        <p:spPr>
          <a:xfrm>
            <a:off x="8386111" y="3453401"/>
            <a:ext cx="56508" cy="48802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99AB1645-354A-F49B-A36A-5F24A14FA7BC}"/>
              </a:ext>
            </a:extLst>
          </p:cNvPr>
          <p:cNvSpPr txBox="1"/>
          <p:nvPr/>
        </p:nvSpPr>
        <p:spPr>
          <a:xfrm>
            <a:off x="3657600" y="3405188"/>
            <a:ext cx="481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/>
              <a:t>x</a:t>
            </a:r>
          </a:p>
        </p:txBody>
      </p: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5232E09C-8D46-67F8-4F6F-F3D6AC814D55}"/>
              </a:ext>
            </a:extLst>
          </p:cNvPr>
          <p:cNvSpPr txBox="1"/>
          <p:nvPr/>
        </p:nvSpPr>
        <p:spPr>
          <a:xfrm>
            <a:off x="8201564" y="3541245"/>
            <a:ext cx="481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/>
              <a:t>x</a:t>
            </a:r>
            <a:r>
              <a:rPr lang="en-GB" b="1" baseline="30000"/>
              <a:t>’</a:t>
            </a:r>
            <a:endParaRPr lang="en-GB" b="1"/>
          </a:p>
        </p:txBody>
      </p:sp>
      <p:cxnSp>
        <p:nvCxnSpPr>
          <p:cNvPr id="40" name="Connettore diritto 39">
            <a:extLst>
              <a:ext uri="{FF2B5EF4-FFF2-40B4-BE49-F238E27FC236}">
                <a16:creationId xmlns:a16="http://schemas.microsoft.com/office/drawing/2014/main" id="{BB070137-F32F-4E7F-E08B-17019D99E243}"/>
              </a:ext>
            </a:extLst>
          </p:cNvPr>
          <p:cNvCxnSpPr>
            <a:cxnSpLocks/>
          </p:cNvCxnSpPr>
          <p:nvPr/>
        </p:nvCxnSpPr>
        <p:spPr>
          <a:xfrm flipV="1">
            <a:off x="2488731" y="1175473"/>
            <a:ext cx="4139293" cy="3249386"/>
          </a:xfrm>
          <a:prstGeom prst="line">
            <a:avLst/>
          </a:prstGeom>
          <a:ln/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Connettore diritto 41">
            <a:extLst>
              <a:ext uri="{FF2B5EF4-FFF2-40B4-BE49-F238E27FC236}">
                <a16:creationId xmlns:a16="http://schemas.microsoft.com/office/drawing/2014/main" id="{19870970-DB86-3607-62CA-2B3FA6D86114}"/>
              </a:ext>
            </a:extLst>
          </p:cNvPr>
          <p:cNvCxnSpPr>
            <a:cxnSpLocks/>
          </p:cNvCxnSpPr>
          <p:nvPr/>
        </p:nvCxnSpPr>
        <p:spPr>
          <a:xfrm flipH="1" flipV="1">
            <a:off x="5239607" y="1289773"/>
            <a:ext cx="4670387" cy="3218350"/>
          </a:xfrm>
          <a:prstGeom prst="line">
            <a:avLst/>
          </a:prstGeom>
          <a:ln/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6" name="Ovale 45">
            <a:extLst>
              <a:ext uri="{FF2B5EF4-FFF2-40B4-BE49-F238E27FC236}">
                <a16:creationId xmlns:a16="http://schemas.microsoft.com/office/drawing/2014/main" id="{4D683020-AF6D-3BA0-4673-120E5EF6802E}"/>
              </a:ext>
            </a:extLst>
          </p:cNvPr>
          <p:cNvSpPr/>
          <p:nvPr/>
        </p:nvSpPr>
        <p:spPr>
          <a:xfrm>
            <a:off x="2394245" y="4346138"/>
            <a:ext cx="163630" cy="157442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" name="Ovale 49">
            <a:extLst>
              <a:ext uri="{FF2B5EF4-FFF2-40B4-BE49-F238E27FC236}">
                <a16:creationId xmlns:a16="http://schemas.microsoft.com/office/drawing/2014/main" id="{5ED4B3B9-B428-8482-3B57-8B3DAB4365C1}"/>
              </a:ext>
            </a:extLst>
          </p:cNvPr>
          <p:cNvSpPr/>
          <p:nvPr/>
        </p:nvSpPr>
        <p:spPr>
          <a:xfrm>
            <a:off x="9784972" y="4397635"/>
            <a:ext cx="163630" cy="157442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4" name="CasellaDiTesto 53">
            <a:extLst>
              <a:ext uri="{FF2B5EF4-FFF2-40B4-BE49-F238E27FC236}">
                <a16:creationId xmlns:a16="http://schemas.microsoft.com/office/drawing/2014/main" id="{594A8D9B-FC97-8C1C-91F6-FD8D805BB8CC}"/>
              </a:ext>
            </a:extLst>
          </p:cNvPr>
          <p:cNvSpPr txBox="1"/>
          <p:nvPr/>
        </p:nvSpPr>
        <p:spPr>
          <a:xfrm>
            <a:off x="2131499" y="4397635"/>
            <a:ext cx="481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/>
              <a:t>C</a:t>
            </a:r>
          </a:p>
        </p:txBody>
      </p:sp>
      <p:sp>
        <p:nvSpPr>
          <p:cNvPr id="59" name="CasellaDiTesto 58">
            <a:extLst>
              <a:ext uri="{FF2B5EF4-FFF2-40B4-BE49-F238E27FC236}">
                <a16:creationId xmlns:a16="http://schemas.microsoft.com/office/drawing/2014/main" id="{48FFEAFD-3A91-B21A-6784-AF773B0554A1}"/>
              </a:ext>
            </a:extLst>
          </p:cNvPr>
          <p:cNvSpPr txBox="1"/>
          <p:nvPr/>
        </p:nvSpPr>
        <p:spPr>
          <a:xfrm>
            <a:off x="9987210" y="4505354"/>
            <a:ext cx="481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/>
              <a:t>C’</a:t>
            </a:r>
          </a:p>
        </p:txBody>
      </p:sp>
      <p:sp>
        <p:nvSpPr>
          <p:cNvPr id="3" name="Ovale 2">
            <a:extLst>
              <a:ext uri="{FF2B5EF4-FFF2-40B4-BE49-F238E27FC236}">
                <a16:creationId xmlns:a16="http://schemas.microsoft.com/office/drawing/2014/main" id="{3EDF9B7A-C6F7-0E28-25FF-8C1EBA4B9E2B}"/>
              </a:ext>
            </a:extLst>
          </p:cNvPr>
          <p:cNvSpPr/>
          <p:nvPr/>
        </p:nvSpPr>
        <p:spPr>
          <a:xfrm>
            <a:off x="5827578" y="1670734"/>
            <a:ext cx="163630" cy="157442"/>
          </a:xfrm>
          <a:prstGeom prst="ellipse">
            <a:avLst/>
          </a:prstGeom>
          <a:solidFill>
            <a:srgbClr val="24AF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61" name="Connettore diritto 60">
            <a:extLst>
              <a:ext uri="{FF2B5EF4-FFF2-40B4-BE49-F238E27FC236}">
                <a16:creationId xmlns:a16="http://schemas.microsoft.com/office/drawing/2014/main" id="{EEB7CA9A-3969-C26D-E793-6BFA5846FF08}"/>
              </a:ext>
            </a:extLst>
          </p:cNvPr>
          <p:cNvCxnSpPr/>
          <p:nvPr/>
        </p:nvCxnSpPr>
        <p:spPr>
          <a:xfrm>
            <a:off x="6156816" y="1559968"/>
            <a:ext cx="0" cy="375386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CasellaDiTesto 61">
            <a:extLst>
              <a:ext uri="{FF2B5EF4-FFF2-40B4-BE49-F238E27FC236}">
                <a16:creationId xmlns:a16="http://schemas.microsoft.com/office/drawing/2014/main" id="{7160C1D5-C544-0B97-6F79-87A33E385F8E}"/>
              </a:ext>
            </a:extLst>
          </p:cNvPr>
          <p:cNvSpPr txBox="1"/>
          <p:nvPr/>
        </p:nvSpPr>
        <p:spPr>
          <a:xfrm>
            <a:off x="7312636" y="939539"/>
            <a:ext cx="2781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u="sng">
                <a:solidFill>
                  <a:srgbClr val="24AFF0"/>
                </a:solidFill>
              </a:rPr>
              <a:t>3D POINT</a:t>
            </a:r>
          </a:p>
        </p:txBody>
      </p:sp>
      <p:cxnSp>
        <p:nvCxnSpPr>
          <p:cNvPr id="5" name="Connettore curvo 4">
            <a:extLst>
              <a:ext uri="{FF2B5EF4-FFF2-40B4-BE49-F238E27FC236}">
                <a16:creationId xmlns:a16="http://schemas.microsoft.com/office/drawing/2014/main" id="{79720E9C-9B3B-70FD-0239-DE6DCE36105C}"/>
              </a:ext>
            </a:extLst>
          </p:cNvPr>
          <p:cNvCxnSpPr>
            <a:cxnSpLocks/>
          </p:cNvCxnSpPr>
          <p:nvPr/>
        </p:nvCxnSpPr>
        <p:spPr>
          <a:xfrm rot="10800000" flipV="1">
            <a:off x="5909395" y="1116952"/>
            <a:ext cx="1434526" cy="443013"/>
          </a:xfrm>
          <a:prstGeom prst="curvedConnector3">
            <a:avLst>
              <a:gd name="adj1" fmla="val 104349"/>
            </a:avLst>
          </a:prstGeom>
          <a:ln>
            <a:solidFill>
              <a:srgbClr val="24AF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7D29B9F7-2A87-B30F-1CCA-AB1C87134BB7}"/>
              </a:ext>
            </a:extLst>
          </p:cNvPr>
          <p:cNvSpPr txBox="1"/>
          <p:nvPr/>
        </p:nvSpPr>
        <p:spPr>
          <a:xfrm>
            <a:off x="2179175" y="5257516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/>
              <a:t>Left camera with </a:t>
            </a:r>
            <a:r>
              <a:rPr lang="it-IT" err="1"/>
              <a:t>matrix</a:t>
            </a:r>
            <a:r>
              <a:rPr lang="it-IT"/>
              <a:t> P 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3E69FAFA-C38F-4566-358E-7D5F22526AE1}"/>
              </a:ext>
            </a:extLst>
          </p:cNvPr>
          <p:cNvSpPr txBox="1"/>
          <p:nvPr/>
        </p:nvSpPr>
        <p:spPr>
          <a:xfrm>
            <a:off x="7396410" y="5231121"/>
            <a:ext cx="2747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err="1"/>
              <a:t>Right</a:t>
            </a:r>
            <a:r>
              <a:rPr lang="it-IT"/>
              <a:t> camera with </a:t>
            </a:r>
            <a:r>
              <a:rPr lang="it-IT" err="1"/>
              <a:t>matrix</a:t>
            </a:r>
            <a:r>
              <a:rPr lang="it-IT"/>
              <a:t> P’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33B3861B-A176-9390-721E-8178D88094CD}"/>
              </a:ext>
            </a:extLst>
          </p:cNvPr>
          <p:cNvSpPr txBox="1"/>
          <p:nvPr/>
        </p:nvSpPr>
        <p:spPr>
          <a:xfrm>
            <a:off x="1503049" y="3502203"/>
            <a:ext cx="1257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/>
              <a:t>Left image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C651E577-9D1E-FB2F-95D9-3A9B8B673938}"/>
              </a:ext>
            </a:extLst>
          </p:cNvPr>
          <p:cNvSpPr txBox="1"/>
          <p:nvPr/>
        </p:nvSpPr>
        <p:spPr>
          <a:xfrm>
            <a:off x="9484809" y="3502203"/>
            <a:ext cx="1291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err="1"/>
              <a:t>Right</a:t>
            </a:r>
            <a:r>
              <a:rPr lang="it-IT"/>
              <a:t> image</a:t>
            </a:r>
          </a:p>
        </p:txBody>
      </p:sp>
    </p:spTree>
    <p:extLst>
      <p:ext uri="{BB962C8B-B14F-4D97-AF65-F5344CB8AC3E}">
        <p14:creationId xmlns:p14="http://schemas.microsoft.com/office/powerpoint/2010/main" val="12560337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50" grpId="0" animBg="1"/>
      <p:bldP spid="54" grpId="0"/>
      <p:bldP spid="59" grpId="0"/>
      <p:bldP spid="3" grpId="0" animBg="1"/>
      <p:bldP spid="62" grpId="0"/>
    </p:bldLst>
  </p:timing>
  <p:extLst>
    <p:ext uri="{6950BFC3-D8DA-4A85-94F7-54DA5524770B}">
      <p188:commentRel xmlns:p188="http://schemas.microsoft.com/office/powerpoint/2018/8/main" r:id="rId2"/>
    </p:ext>
  </p:extLs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36492"/>
            <a:ext cx="7538720" cy="68929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it-IT" spc="-140" err="1">
                <a:solidFill>
                  <a:srgbClr val="00678F"/>
                </a:solidFill>
              </a:rPr>
              <a:t>Results</a:t>
            </a:r>
            <a:r>
              <a:rPr lang="it-IT" spc="-140">
                <a:solidFill>
                  <a:srgbClr val="00678F"/>
                </a:solidFill>
              </a:rPr>
              <a:t> - Point Cloud</a:t>
            </a:r>
            <a:endParaRPr spc="30">
              <a:solidFill>
                <a:srgbClr val="00678F"/>
              </a:solidFill>
            </a:endParaRPr>
          </a:p>
        </p:txBody>
      </p:sp>
      <p:sp>
        <p:nvSpPr>
          <p:cNvPr id="122" name="Rettangolo 121">
            <a:extLst>
              <a:ext uri="{FF2B5EF4-FFF2-40B4-BE49-F238E27FC236}">
                <a16:creationId xmlns:a16="http://schemas.microsoft.com/office/drawing/2014/main" id="{F6BC048D-7C8B-54FB-4948-A96EB02CC478}"/>
              </a:ext>
            </a:extLst>
          </p:cNvPr>
          <p:cNvSpPr/>
          <p:nvPr/>
        </p:nvSpPr>
        <p:spPr>
          <a:xfrm>
            <a:off x="381000" y="6400800"/>
            <a:ext cx="3200400" cy="420414"/>
          </a:xfrm>
          <a:prstGeom prst="rect">
            <a:avLst/>
          </a:prstGeom>
          <a:solidFill>
            <a:srgbClr val="11678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0248193A-E8B3-B191-6D9C-721017717296}"/>
              </a:ext>
            </a:extLst>
          </p:cNvPr>
          <p:cNvSpPr txBox="1"/>
          <p:nvPr/>
        </p:nvSpPr>
        <p:spPr>
          <a:xfrm>
            <a:off x="916939" y="1643865"/>
            <a:ext cx="4189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/>
              <a:t>Fountain-P11</a:t>
            </a:r>
          </a:p>
        </p:txBody>
      </p:sp>
      <p:pic>
        <p:nvPicPr>
          <p:cNvPr id="9" name="Registrazione dello schermo 2024-07-20 174552">
            <a:hlinkClick r:id="" action="ppaction://media"/>
            <a:extLst>
              <a:ext uri="{FF2B5EF4-FFF2-40B4-BE49-F238E27FC236}">
                <a16:creationId xmlns:a16="http://schemas.microsoft.com/office/drawing/2014/main" id="{814D9B42-F179-87AC-CD50-6F00E293E4F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096000" y="2259360"/>
            <a:ext cx="4993240" cy="3614510"/>
          </a:xfrm>
          <a:prstGeom prst="rect">
            <a:avLst/>
          </a:prstGeom>
        </p:spPr>
      </p:pic>
      <p:pic>
        <p:nvPicPr>
          <p:cNvPr id="10" name="Immagine 9" descr="Foutain-P11&#10;">
            <a:extLst>
              <a:ext uri="{FF2B5EF4-FFF2-40B4-BE49-F238E27FC236}">
                <a16:creationId xmlns:a16="http://schemas.microsoft.com/office/drawing/2014/main" id="{BCFD87B1-6C6D-5B8A-D3BF-BFD59A740D1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444" y="2701198"/>
            <a:ext cx="3365179" cy="2269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6327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333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36492"/>
            <a:ext cx="7538720" cy="68929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it-IT" spc="-140" err="1">
                <a:solidFill>
                  <a:srgbClr val="00678F"/>
                </a:solidFill>
              </a:rPr>
              <a:t>Results</a:t>
            </a:r>
            <a:r>
              <a:rPr lang="it-IT" spc="-140">
                <a:solidFill>
                  <a:srgbClr val="00678F"/>
                </a:solidFill>
              </a:rPr>
              <a:t> - Point Cloud</a:t>
            </a:r>
            <a:endParaRPr spc="30">
              <a:solidFill>
                <a:srgbClr val="00678F"/>
              </a:solidFill>
            </a:endParaRPr>
          </a:p>
        </p:txBody>
      </p:sp>
      <p:sp>
        <p:nvSpPr>
          <p:cNvPr id="122" name="Rettangolo 121">
            <a:extLst>
              <a:ext uri="{FF2B5EF4-FFF2-40B4-BE49-F238E27FC236}">
                <a16:creationId xmlns:a16="http://schemas.microsoft.com/office/drawing/2014/main" id="{F6BC048D-7C8B-54FB-4948-A96EB02CC478}"/>
              </a:ext>
            </a:extLst>
          </p:cNvPr>
          <p:cNvSpPr/>
          <p:nvPr/>
        </p:nvSpPr>
        <p:spPr>
          <a:xfrm>
            <a:off x="381000" y="6400800"/>
            <a:ext cx="3200400" cy="420414"/>
          </a:xfrm>
          <a:prstGeom prst="rect">
            <a:avLst/>
          </a:prstGeom>
          <a:solidFill>
            <a:srgbClr val="11678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BCCB798F-2A4C-CF95-42D2-C21DFC3A2D4C}"/>
              </a:ext>
            </a:extLst>
          </p:cNvPr>
          <p:cNvSpPr txBox="1"/>
          <p:nvPr/>
        </p:nvSpPr>
        <p:spPr>
          <a:xfrm>
            <a:off x="916939" y="1705510"/>
            <a:ext cx="4993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/>
              <a:t>Fire extinguisher </a:t>
            </a:r>
          </a:p>
        </p:txBody>
      </p:sp>
      <p:pic>
        <p:nvPicPr>
          <p:cNvPr id="6" name="estintore">
            <a:hlinkClick r:id="" action="ppaction://media"/>
            <a:extLst>
              <a:ext uri="{FF2B5EF4-FFF2-40B4-BE49-F238E27FC236}">
                <a16:creationId xmlns:a16="http://schemas.microsoft.com/office/drawing/2014/main" id="{EBD670D0-50CC-9C9F-CB5F-D2ABB63CBDC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114448" y="1705510"/>
            <a:ext cx="3141258" cy="3869666"/>
          </a:xfrm>
          <a:prstGeom prst="rect">
            <a:avLst/>
          </a:prstGeom>
        </p:spPr>
      </p:pic>
      <p:pic>
        <p:nvPicPr>
          <p:cNvPr id="5" name="Immagine 4" descr="Immagine che contiene testo, estintore, cilindro, rosso&#10;&#10;Descrizione generata automaticamente">
            <a:extLst>
              <a:ext uri="{FF2B5EF4-FFF2-40B4-BE49-F238E27FC236}">
                <a16:creationId xmlns:a16="http://schemas.microsoft.com/office/drawing/2014/main" id="{656BBCE1-BF8B-39F5-D0E1-995C17CA8F2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0928" y="2351841"/>
            <a:ext cx="1807899" cy="3759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2635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57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36492"/>
            <a:ext cx="1958339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30">
                <a:solidFill>
                  <a:srgbClr val="00678F"/>
                </a:solidFill>
              </a:rPr>
              <a:t>Outline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65940F9D-F346-F4DA-AF57-9B183D4FF4B7}"/>
              </a:ext>
            </a:extLst>
          </p:cNvPr>
          <p:cNvSpPr/>
          <p:nvPr/>
        </p:nvSpPr>
        <p:spPr>
          <a:xfrm>
            <a:off x="381000" y="6400800"/>
            <a:ext cx="3200400" cy="420414"/>
          </a:xfrm>
          <a:prstGeom prst="rect">
            <a:avLst/>
          </a:prstGeom>
          <a:solidFill>
            <a:srgbClr val="11678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E6A17813-7982-487C-C193-C90B54A784E5}"/>
              </a:ext>
            </a:extLst>
          </p:cNvPr>
          <p:cNvSpPr txBox="1"/>
          <p:nvPr/>
        </p:nvSpPr>
        <p:spPr>
          <a:xfrm>
            <a:off x="916939" y="1828800"/>
            <a:ext cx="3456304" cy="2145459"/>
          </a:xfrm>
          <a:prstGeom prst="rect">
            <a:avLst/>
          </a:prstGeom>
        </p:spPr>
        <p:txBody>
          <a:bodyPr vert="horz" wrap="square" lIns="0" tIns="8509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67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lang="it-IT" sz="1800" spc="-5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Introduction</a:t>
            </a:r>
            <a:endParaRPr lang="it-IT" sz="1800" spc="-5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241300" indent="-228600">
              <a:spcBef>
                <a:spcPts val="67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lang="it-IT" sz="1800" spc="-25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Proposed</a:t>
            </a:r>
            <a:r>
              <a:rPr lang="it-IT" sz="1800" spc="-25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it-IT" sz="1800" spc="-25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methods</a:t>
            </a:r>
            <a:endParaRPr sz="180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241300" indent="-228600">
              <a:lnSpc>
                <a:spcPct val="100000"/>
              </a:lnSpc>
              <a:spcBef>
                <a:spcPts val="57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lang="it-IT" spc="5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Dataset</a:t>
            </a:r>
          </a:p>
          <a:p>
            <a:pPr marL="241300" indent="-228600">
              <a:lnSpc>
                <a:spcPct val="100000"/>
              </a:lnSpc>
              <a:spcBef>
                <a:spcPts val="57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lang="it-IT" sz="1800" spc="-25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Implementation</a:t>
            </a:r>
            <a:r>
              <a:rPr lang="it-IT" sz="1800" spc="-25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it-IT" sz="1800" spc="-25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details</a:t>
            </a:r>
            <a:endParaRPr lang="it-IT" sz="1800" spc="-25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241300" indent="-228600">
              <a:lnSpc>
                <a:spcPct val="100000"/>
              </a:lnSpc>
              <a:spcBef>
                <a:spcPts val="57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lang="it-IT" spc="-25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Results</a:t>
            </a:r>
            <a:endParaRPr lang="it-IT" spc="-25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241300" indent="-228600">
              <a:lnSpc>
                <a:spcPct val="100000"/>
              </a:lnSpc>
              <a:spcBef>
                <a:spcPts val="57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lang="it-IT" sz="1800" spc="-25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Conclusion</a:t>
            </a:r>
            <a:r>
              <a:rPr lang="it-IT" sz="1800" spc="-25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and Future Works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36492"/>
            <a:ext cx="7538720" cy="68929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it-IT" spc="-140" err="1">
                <a:solidFill>
                  <a:srgbClr val="00678F"/>
                </a:solidFill>
              </a:rPr>
              <a:t>Results</a:t>
            </a:r>
            <a:r>
              <a:rPr lang="it-IT" spc="-140">
                <a:solidFill>
                  <a:srgbClr val="00678F"/>
                </a:solidFill>
              </a:rPr>
              <a:t> - 3D Mesh</a:t>
            </a:r>
            <a:endParaRPr spc="30">
              <a:solidFill>
                <a:srgbClr val="00678F"/>
              </a:solidFill>
            </a:endParaRPr>
          </a:p>
        </p:txBody>
      </p:sp>
      <p:sp>
        <p:nvSpPr>
          <p:cNvPr id="122" name="Rettangolo 121">
            <a:extLst>
              <a:ext uri="{FF2B5EF4-FFF2-40B4-BE49-F238E27FC236}">
                <a16:creationId xmlns:a16="http://schemas.microsoft.com/office/drawing/2014/main" id="{F6BC048D-7C8B-54FB-4948-A96EB02CC478}"/>
              </a:ext>
            </a:extLst>
          </p:cNvPr>
          <p:cNvSpPr/>
          <p:nvPr/>
        </p:nvSpPr>
        <p:spPr>
          <a:xfrm>
            <a:off x="381000" y="6400800"/>
            <a:ext cx="3200400" cy="420414"/>
          </a:xfrm>
          <a:prstGeom prst="rect">
            <a:avLst/>
          </a:prstGeom>
          <a:solidFill>
            <a:srgbClr val="11678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628CE041-ACAB-F6C1-FF9D-700A9F2FEF01}"/>
              </a:ext>
            </a:extLst>
          </p:cNvPr>
          <p:cNvSpPr txBox="1"/>
          <p:nvPr/>
        </p:nvSpPr>
        <p:spPr>
          <a:xfrm>
            <a:off x="1013748" y="1613043"/>
            <a:ext cx="4189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/>
              <a:t>Fountain-P11</a:t>
            </a:r>
          </a:p>
        </p:txBody>
      </p:sp>
      <p:sp>
        <p:nvSpPr>
          <p:cNvPr id="16" name="Rettangolo con angoli arrotondati 15">
            <a:extLst>
              <a:ext uri="{FF2B5EF4-FFF2-40B4-BE49-F238E27FC236}">
                <a16:creationId xmlns:a16="http://schemas.microsoft.com/office/drawing/2014/main" id="{DD82B2A0-419A-B131-3E18-D74B3B50FBAF}"/>
              </a:ext>
            </a:extLst>
          </p:cNvPr>
          <p:cNvSpPr/>
          <p:nvPr/>
        </p:nvSpPr>
        <p:spPr>
          <a:xfrm>
            <a:off x="10346684" y="636492"/>
            <a:ext cx="1334040" cy="116098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/>
              <a:t>POISSON</a:t>
            </a:r>
          </a:p>
        </p:txBody>
      </p:sp>
      <p:pic>
        <p:nvPicPr>
          <p:cNvPr id="17" name="Immagine 16" descr="Foutain-P11&#10;">
            <a:extLst>
              <a:ext uri="{FF2B5EF4-FFF2-40B4-BE49-F238E27FC236}">
                <a16:creationId xmlns:a16="http://schemas.microsoft.com/office/drawing/2014/main" id="{4B2E6719-625E-C627-DE50-71B26AFD1B6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15" r="22523" b="6690"/>
          <a:stretch/>
        </p:blipFill>
        <p:spPr>
          <a:xfrm>
            <a:off x="2810070" y="2351660"/>
            <a:ext cx="3006409" cy="3024278"/>
          </a:xfrm>
          <a:prstGeom prst="rect">
            <a:avLst/>
          </a:prstGeom>
        </p:spPr>
      </p:pic>
      <p:pic>
        <p:nvPicPr>
          <p:cNvPr id="3" name="Registrazione dello schermo 2024-07-21 164927">
            <a:hlinkClick r:id="" action="ppaction://media"/>
            <a:extLst>
              <a:ext uri="{FF2B5EF4-FFF2-40B4-BE49-F238E27FC236}">
                <a16:creationId xmlns:a16="http://schemas.microsoft.com/office/drawing/2014/main" id="{9CBC63DB-080E-8DF7-3472-7694EF7B5B0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116642" y="2457525"/>
            <a:ext cx="3556493" cy="2884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0852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51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36492"/>
            <a:ext cx="7538720" cy="68929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it-IT" spc="-140" err="1">
                <a:solidFill>
                  <a:srgbClr val="00678F"/>
                </a:solidFill>
              </a:rPr>
              <a:t>Results</a:t>
            </a:r>
            <a:r>
              <a:rPr lang="it-IT" spc="-140">
                <a:solidFill>
                  <a:srgbClr val="00678F"/>
                </a:solidFill>
              </a:rPr>
              <a:t> - 3D Mesh</a:t>
            </a:r>
            <a:endParaRPr spc="30">
              <a:solidFill>
                <a:srgbClr val="00678F"/>
              </a:solidFill>
            </a:endParaRPr>
          </a:p>
        </p:txBody>
      </p:sp>
      <p:sp>
        <p:nvSpPr>
          <p:cNvPr id="122" name="Rettangolo 121">
            <a:extLst>
              <a:ext uri="{FF2B5EF4-FFF2-40B4-BE49-F238E27FC236}">
                <a16:creationId xmlns:a16="http://schemas.microsoft.com/office/drawing/2014/main" id="{F6BC048D-7C8B-54FB-4948-A96EB02CC478}"/>
              </a:ext>
            </a:extLst>
          </p:cNvPr>
          <p:cNvSpPr/>
          <p:nvPr/>
        </p:nvSpPr>
        <p:spPr>
          <a:xfrm>
            <a:off x="381000" y="6400800"/>
            <a:ext cx="3200400" cy="420414"/>
          </a:xfrm>
          <a:prstGeom prst="rect">
            <a:avLst/>
          </a:prstGeom>
          <a:solidFill>
            <a:srgbClr val="11678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628CE041-ACAB-F6C1-FF9D-700A9F2FEF01}"/>
              </a:ext>
            </a:extLst>
          </p:cNvPr>
          <p:cNvSpPr txBox="1"/>
          <p:nvPr/>
        </p:nvSpPr>
        <p:spPr>
          <a:xfrm>
            <a:off x="1013748" y="1613043"/>
            <a:ext cx="4189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/>
              <a:t>Fountain-P11</a:t>
            </a:r>
          </a:p>
        </p:txBody>
      </p:sp>
      <p:sp>
        <p:nvSpPr>
          <p:cNvPr id="16" name="Rettangolo con angoli arrotondati 15">
            <a:extLst>
              <a:ext uri="{FF2B5EF4-FFF2-40B4-BE49-F238E27FC236}">
                <a16:creationId xmlns:a16="http://schemas.microsoft.com/office/drawing/2014/main" id="{DD82B2A0-419A-B131-3E18-D74B3B50FBAF}"/>
              </a:ext>
            </a:extLst>
          </p:cNvPr>
          <p:cNvSpPr/>
          <p:nvPr/>
        </p:nvSpPr>
        <p:spPr>
          <a:xfrm>
            <a:off x="10022218" y="636492"/>
            <a:ext cx="1717498" cy="97655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/>
              <a:t>ALPHA SHAPES </a:t>
            </a:r>
          </a:p>
        </p:txBody>
      </p:sp>
      <p:pic>
        <p:nvPicPr>
          <p:cNvPr id="17" name="Immagine 16" descr="Foutain-P11&#10;">
            <a:extLst>
              <a:ext uri="{FF2B5EF4-FFF2-40B4-BE49-F238E27FC236}">
                <a16:creationId xmlns:a16="http://schemas.microsoft.com/office/drawing/2014/main" id="{4B2E6719-625E-C627-DE50-71B26AFD1B6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15" r="22523" b="6690"/>
          <a:stretch/>
        </p:blipFill>
        <p:spPr>
          <a:xfrm>
            <a:off x="2810070" y="2351660"/>
            <a:ext cx="3006409" cy="3024278"/>
          </a:xfrm>
          <a:prstGeom prst="rect">
            <a:avLst/>
          </a:prstGeom>
        </p:spPr>
      </p:pic>
      <p:pic>
        <p:nvPicPr>
          <p:cNvPr id="3" name="Registrazione dello schermo 2024-07-21 165802">
            <a:hlinkClick r:id="" action="ppaction://media"/>
            <a:extLst>
              <a:ext uri="{FF2B5EF4-FFF2-40B4-BE49-F238E27FC236}">
                <a16:creationId xmlns:a16="http://schemas.microsoft.com/office/drawing/2014/main" id="{E5F5B4BF-F26D-1860-CC77-C27A0BD9009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512102" y="2200099"/>
            <a:ext cx="4724400" cy="332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035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47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36492"/>
            <a:ext cx="7538720" cy="68929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it-IT" spc="-140" err="1">
                <a:solidFill>
                  <a:srgbClr val="00678F"/>
                </a:solidFill>
              </a:rPr>
              <a:t>Results</a:t>
            </a:r>
            <a:r>
              <a:rPr lang="it-IT" spc="-140">
                <a:solidFill>
                  <a:srgbClr val="00678F"/>
                </a:solidFill>
              </a:rPr>
              <a:t> - 3D Mesh</a:t>
            </a:r>
            <a:endParaRPr spc="30">
              <a:solidFill>
                <a:srgbClr val="00678F"/>
              </a:solidFill>
            </a:endParaRPr>
          </a:p>
        </p:txBody>
      </p:sp>
      <p:sp>
        <p:nvSpPr>
          <p:cNvPr id="122" name="Rettangolo 121">
            <a:extLst>
              <a:ext uri="{FF2B5EF4-FFF2-40B4-BE49-F238E27FC236}">
                <a16:creationId xmlns:a16="http://schemas.microsoft.com/office/drawing/2014/main" id="{F6BC048D-7C8B-54FB-4948-A96EB02CC478}"/>
              </a:ext>
            </a:extLst>
          </p:cNvPr>
          <p:cNvSpPr/>
          <p:nvPr/>
        </p:nvSpPr>
        <p:spPr>
          <a:xfrm>
            <a:off x="381000" y="6400800"/>
            <a:ext cx="3200400" cy="420414"/>
          </a:xfrm>
          <a:prstGeom prst="rect">
            <a:avLst/>
          </a:prstGeom>
          <a:solidFill>
            <a:srgbClr val="11678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628CE041-ACAB-F6C1-FF9D-700A9F2FEF01}"/>
              </a:ext>
            </a:extLst>
          </p:cNvPr>
          <p:cNvSpPr txBox="1"/>
          <p:nvPr/>
        </p:nvSpPr>
        <p:spPr>
          <a:xfrm>
            <a:off x="1013748" y="1613043"/>
            <a:ext cx="4189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/>
              <a:t>Fountain-P11</a:t>
            </a:r>
          </a:p>
        </p:txBody>
      </p:sp>
      <p:sp>
        <p:nvSpPr>
          <p:cNvPr id="16" name="Rettangolo con angoli arrotondati 15">
            <a:extLst>
              <a:ext uri="{FF2B5EF4-FFF2-40B4-BE49-F238E27FC236}">
                <a16:creationId xmlns:a16="http://schemas.microsoft.com/office/drawing/2014/main" id="{DD82B2A0-419A-B131-3E18-D74B3B50FBAF}"/>
              </a:ext>
            </a:extLst>
          </p:cNvPr>
          <p:cNvSpPr/>
          <p:nvPr/>
        </p:nvSpPr>
        <p:spPr>
          <a:xfrm>
            <a:off x="10022218" y="636492"/>
            <a:ext cx="1717498" cy="97655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/>
              <a:t>BALL PIVOTING</a:t>
            </a:r>
          </a:p>
        </p:txBody>
      </p:sp>
      <p:pic>
        <p:nvPicPr>
          <p:cNvPr id="17" name="Immagine 16" descr="Foutain-P11&#10;">
            <a:extLst>
              <a:ext uri="{FF2B5EF4-FFF2-40B4-BE49-F238E27FC236}">
                <a16:creationId xmlns:a16="http://schemas.microsoft.com/office/drawing/2014/main" id="{4B2E6719-625E-C627-DE50-71B26AFD1B6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15" r="22523" b="6690"/>
          <a:stretch/>
        </p:blipFill>
        <p:spPr>
          <a:xfrm>
            <a:off x="2810070" y="2351660"/>
            <a:ext cx="3006409" cy="3024278"/>
          </a:xfrm>
          <a:prstGeom prst="rect">
            <a:avLst/>
          </a:prstGeom>
        </p:spPr>
      </p:pic>
      <p:pic>
        <p:nvPicPr>
          <p:cNvPr id="4" name="Video WhatsApp 2024-07-21 ore 16.51.23_67350da9">
            <a:hlinkClick r:id="" action="ppaction://media"/>
            <a:extLst>
              <a:ext uri="{FF2B5EF4-FFF2-40B4-BE49-F238E27FC236}">
                <a16:creationId xmlns:a16="http://schemas.microsoft.com/office/drawing/2014/main" id="{36AD81B0-EBC2-6181-1DDA-BB5E9737378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533208" y="1797709"/>
            <a:ext cx="4645044" cy="3916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4147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06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36492"/>
            <a:ext cx="7538720" cy="68929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it-IT" spc="-140" err="1">
                <a:solidFill>
                  <a:srgbClr val="00678F"/>
                </a:solidFill>
              </a:rPr>
              <a:t>Results</a:t>
            </a:r>
            <a:r>
              <a:rPr lang="it-IT" spc="-140">
                <a:solidFill>
                  <a:srgbClr val="00678F"/>
                </a:solidFill>
              </a:rPr>
              <a:t> - 3D Mesh</a:t>
            </a:r>
            <a:endParaRPr spc="30">
              <a:solidFill>
                <a:srgbClr val="00678F"/>
              </a:solidFill>
            </a:endParaRPr>
          </a:p>
        </p:txBody>
      </p:sp>
      <p:sp>
        <p:nvSpPr>
          <p:cNvPr id="122" name="Rettangolo 121">
            <a:extLst>
              <a:ext uri="{FF2B5EF4-FFF2-40B4-BE49-F238E27FC236}">
                <a16:creationId xmlns:a16="http://schemas.microsoft.com/office/drawing/2014/main" id="{F6BC048D-7C8B-54FB-4948-A96EB02CC478}"/>
              </a:ext>
            </a:extLst>
          </p:cNvPr>
          <p:cNvSpPr/>
          <p:nvPr/>
        </p:nvSpPr>
        <p:spPr>
          <a:xfrm>
            <a:off x="381000" y="6400800"/>
            <a:ext cx="3200400" cy="420414"/>
          </a:xfrm>
          <a:prstGeom prst="rect">
            <a:avLst/>
          </a:prstGeom>
          <a:solidFill>
            <a:srgbClr val="11678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628CE041-ACAB-F6C1-FF9D-700A9F2FEF01}"/>
              </a:ext>
            </a:extLst>
          </p:cNvPr>
          <p:cNvSpPr txBox="1"/>
          <p:nvPr/>
        </p:nvSpPr>
        <p:spPr>
          <a:xfrm>
            <a:off x="1013748" y="1613043"/>
            <a:ext cx="4189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err="1"/>
              <a:t>Fire_Extinguisher</a:t>
            </a:r>
            <a:endParaRPr lang="en-GB"/>
          </a:p>
        </p:txBody>
      </p:sp>
      <p:sp>
        <p:nvSpPr>
          <p:cNvPr id="16" name="Rettangolo con angoli arrotondati 15">
            <a:extLst>
              <a:ext uri="{FF2B5EF4-FFF2-40B4-BE49-F238E27FC236}">
                <a16:creationId xmlns:a16="http://schemas.microsoft.com/office/drawing/2014/main" id="{DD82B2A0-419A-B131-3E18-D74B3B50FBAF}"/>
              </a:ext>
            </a:extLst>
          </p:cNvPr>
          <p:cNvSpPr/>
          <p:nvPr/>
        </p:nvSpPr>
        <p:spPr>
          <a:xfrm>
            <a:off x="10022218" y="636492"/>
            <a:ext cx="1717498" cy="97655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/>
              <a:t>BALL PIVOTING</a:t>
            </a:r>
          </a:p>
        </p:txBody>
      </p:sp>
      <p:pic>
        <p:nvPicPr>
          <p:cNvPr id="3" name="Immagine 2" descr="Immagine che contiene testo, estintore, cilindro, rosso&#10;&#10;Descrizione generata automaticamente">
            <a:extLst>
              <a:ext uri="{FF2B5EF4-FFF2-40B4-BE49-F238E27FC236}">
                <a16:creationId xmlns:a16="http://schemas.microsoft.com/office/drawing/2014/main" id="{2978412E-47C2-3260-CA03-E3E6FFB9B93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3650" y="2185568"/>
            <a:ext cx="1807899" cy="3759207"/>
          </a:xfrm>
          <a:prstGeom prst="rect">
            <a:avLst/>
          </a:prstGeom>
        </p:spPr>
      </p:pic>
      <p:pic>
        <p:nvPicPr>
          <p:cNvPr id="5" name="Video WhatsApp 2024-07-21 ore 17.23.49_6439b403">
            <a:hlinkClick r:id="" action="ppaction://media"/>
            <a:extLst>
              <a:ext uri="{FF2B5EF4-FFF2-40B4-BE49-F238E27FC236}">
                <a16:creationId xmlns:a16="http://schemas.microsoft.com/office/drawing/2014/main" id="{55EF2204-137A-962D-7944-FDEFE84AEE1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284613" y="1982375"/>
            <a:ext cx="3611301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5637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40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36492"/>
            <a:ext cx="7538720" cy="68929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it-IT" spc="-140" err="1">
                <a:solidFill>
                  <a:srgbClr val="00678F"/>
                </a:solidFill>
              </a:rPr>
              <a:t>Results</a:t>
            </a:r>
            <a:r>
              <a:rPr lang="it-IT" spc="-140">
                <a:solidFill>
                  <a:srgbClr val="00678F"/>
                </a:solidFill>
              </a:rPr>
              <a:t> - 3D Mesh</a:t>
            </a:r>
            <a:endParaRPr spc="30">
              <a:solidFill>
                <a:srgbClr val="00678F"/>
              </a:solidFill>
            </a:endParaRPr>
          </a:p>
        </p:txBody>
      </p:sp>
      <p:sp>
        <p:nvSpPr>
          <p:cNvPr id="122" name="Rettangolo 121">
            <a:extLst>
              <a:ext uri="{FF2B5EF4-FFF2-40B4-BE49-F238E27FC236}">
                <a16:creationId xmlns:a16="http://schemas.microsoft.com/office/drawing/2014/main" id="{F6BC048D-7C8B-54FB-4948-A96EB02CC478}"/>
              </a:ext>
            </a:extLst>
          </p:cNvPr>
          <p:cNvSpPr/>
          <p:nvPr/>
        </p:nvSpPr>
        <p:spPr>
          <a:xfrm>
            <a:off x="381000" y="6400800"/>
            <a:ext cx="3200400" cy="420414"/>
          </a:xfrm>
          <a:prstGeom prst="rect">
            <a:avLst/>
          </a:prstGeom>
          <a:solidFill>
            <a:srgbClr val="11678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628CE041-ACAB-F6C1-FF9D-700A9F2FEF01}"/>
              </a:ext>
            </a:extLst>
          </p:cNvPr>
          <p:cNvSpPr txBox="1"/>
          <p:nvPr/>
        </p:nvSpPr>
        <p:spPr>
          <a:xfrm>
            <a:off x="1013748" y="1613043"/>
            <a:ext cx="4189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err="1"/>
              <a:t>Fire_Extinguisher</a:t>
            </a:r>
            <a:endParaRPr lang="en-GB"/>
          </a:p>
        </p:txBody>
      </p:sp>
      <p:sp>
        <p:nvSpPr>
          <p:cNvPr id="16" name="Rettangolo con angoli arrotondati 15">
            <a:extLst>
              <a:ext uri="{FF2B5EF4-FFF2-40B4-BE49-F238E27FC236}">
                <a16:creationId xmlns:a16="http://schemas.microsoft.com/office/drawing/2014/main" id="{DD82B2A0-419A-B131-3E18-D74B3B50FBAF}"/>
              </a:ext>
            </a:extLst>
          </p:cNvPr>
          <p:cNvSpPr/>
          <p:nvPr/>
        </p:nvSpPr>
        <p:spPr>
          <a:xfrm>
            <a:off x="10022218" y="636492"/>
            <a:ext cx="1717498" cy="97655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/>
              <a:t>ALPHA SHAPES </a:t>
            </a:r>
          </a:p>
        </p:txBody>
      </p:sp>
      <p:pic>
        <p:nvPicPr>
          <p:cNvPr id="3" name="Immagine 2" descr="Immagine che contiene testo, estintore, cilindro, rosso&#10;&#10;Descrizione generata automaticamente">
            <a:extLst>
              <a:ext uri="{FF2B5EF4-FFF2-40B4-BE49-F238E27FC236}">
                <a16:creationId xmlns:a16="http://schemas.microsoft.com/office/drawing/2014/main" id="{2978412E-47C2-3260-CA03-E3E6FFB9B93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3650" y="2185568"/>
            <a:ext cx="1807899" cy="3759207"/>
          </a:xfrm>
          <a:prstGeom prst="rect">
            <a:avLst/>
          </a:prstGeom>
        </p:spPr>
      </p:pic>
      <p:pic>
        <p:nvPicPr>
          <p:cNvPr id="4" name="Video WhatsApp 2024-07-21 ore 17.26.04_aa6c4c2a">
            <a:hlinkClick r:id="" action="ppaction://media"/>
            <a:extLst>
              <a:ext uri="{FF2B5EF4-FFF2-40B4-BE49-F238E27FC236}">
                <a16:creationId xmlns:a16="http://schemas.microsoft.com/office/drawing/2014/main" id="{13294F93-346D-502D-26D3-6205DA6A965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908837" y="1854803"/>
            <a:ext cx="3749331" cy="4068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6390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28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7F3C861-30EC-290C-AAF4-786FC7C725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6939" y="636492"/>
            <a:ext cx="10358120" cy="677108"/>
          </a:xfrm>
        </p:spPr>
        <p:txBody>
          <a:bodyPr/>
          <a:lstStyle/>
          <a:p>
            <a:r>
              <a:rPr lang="en-GB">
                <a:solidFill>
                  <a:srgbClr val="11678F"/>
                </a:solidFill>
              </a:rPr>
              <a:t>Fountain vs Fire Extinguisher </a:t>
            </a: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A5B9D9CF-B723-5B68-5654-6C13A545DEA8}"/>
              </a:ext>
            </a:extLst>
          </p:cNvPr>
          <p:cNvSpPr/>
          <p:nvPr/>
        </p:nvSpPr>
        <p:spPr>
          <a:xfrm>
            <a:off x="381000" y="6400800"/>
            <a:ext cx="3200400" cy="420414"/>
          </a:xfrm>
          <a:prstGeom prst="rect">
            <a:avLst/>
          </a:prstGeom>
          <a:solidFill>
            <a:srgbClr val="11678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79375AE0-BA95-AA4A-AFEA-7EC41C0BFDF6}"/>
              </a:ext>
            </a:extLst>
          </p:cNvPr>
          <p:cNvSpPr txBox="1"/>
          <p:nvPr/>
        </p:nvSpPr>
        <p:spPr>
          <a:xfrm>
            <a:off x="3048000" y="1632390"/>
            <a:ext cx="5860026" cy="2585323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GB" err="1">
                <a:solidFill>
                  <a:schemeClr val="bg1"/>
                </a:solidFill>
              </a:rPr>
              <a:t>INFO:root:Mean</a:t>
            </a:r>
            <a:r>
              <a:rPr lang="en-GB">
                <a:solidFill>
                  <a:schemeClr val="bg1"/>
                </a:solidFill>
              </a:rPr>
              <a:t> reprojection error for 1 image is 4.748986</a:t>
            </a:r>
          </a:p>
          <a:p>
            <a:r>
              <a:rPr lang="en-GB" err="1">
                <a:solidFill>
                  <a:schemeClr val="bg1"/>
                </a:solidFill>
              </a:rPr>
              <a:t>INFO:root:Mean</a:t>
            </a:r>
            <a:r>
              <a:rPr lang="en-GB">
                <a:solidFill>
                  <a:schemeClr val="bg1"/>
                </a:solidFill>
              </a:rPr>
              <a:t> reprojection error for 2 images is 4.915440</a:t>
            </a:r>
          </a:p>
          <a:p>
            <a:r>
              <a:rPr lang="en-GB" err="1">
                <a:solidFill>
                  <a:schemeClr val="bg1"/>
                </a:solidFill>
              </a:rPr>
              <a:t>INFO:root:Mean</a:t>
            </a:r>
            <a:r>
              <a:rPr lang="en-GB">
                <a:solidFill>
                  <a:schemeClr val="bg1"/>
                </a:solidFill>
              </a:rPr>
              <a:t> reprojection error for 3 images is 2.456163</a:t>
            </a:r>
          </a:p>
          <a:p>
            <a:r>
              <a:rPr lang="en-GB" err="1">
                <a:solidFill>
                  <a:schemeClr val="bg1"/>
                </a:solidFill>
              </a:rPr>
              <a:t>INFO:root:Mean</a:t>
            </a:r>
            <a:r>
              <a:rPr lang="en-GB">
                <a:solidFill>
                  <a:schemeClr val="bg1"/>
                </a:solidFill>
              </a:rPr>
              <a:t> reprojection error for 4 images is 3.103855</a:t>
            </a:r>
          </a:p>
          <a:p>
            <a:r>
              <a:rPr lang="en-GB" err="1">
                <a:solidFill>
                  <a:schemeClr val="bg1"/>
                </a:solidFill>
              </a:rPr>
              <a:t>INFO:root:Mean</a:t>
            </a:r>
            <a:r>
              <a:rPr lang="en-GB">
                <a:solidFill>
                  <a:schemeClr val="bg1"/>
                </a:solidFill>
              </a:rPr>
              <a:t> reprojection error for 5 images is 2.925984</a:t>
            </a:r>
          </a:p>
          <a:p>
            <a:r>
              <a:rPr lang="en-GB" err="1">
                <a:solidFill>
                  <a:schemeClr val="bg1"/>
                </a:solidFill>
              </a:rPr>
              <a:t>INFO:root:Mean</a:t>
            </a:r>
            <a:r>
              <a:rPr lang="en-GB">
                <a:solidFill>
                  <a:schemeClr val="bg1"/>
                </a:solidFill>
              </a:rPr>
              <a:t> reprojection error for 6 images is 1.679555</a:t>
            </a:r>
          </a:p>
          <a:p>
            <a:r>
              <a:rPr lang="en-GB" err="1">
                <a:solidFill>
                  <a:schemeClr val="bg1"/>
                </a:solidFill>
              </a:rPr>
              <a:t>INFO:root:Mean</a:t>
            </a:r>
            <a:r>
              <a:rPr lang="en-GB">
                <a:solidFill>
                  <a:schemeClr val="bg1"/>
                </a:solidFill>
              </a:rPr>
              <a:t> reprojection error for 7 images is 2.075949</a:t>
            </a:r>
          </a:p>
          <a:p>
            <a:r>
              <a:rPr lang="en-GB" err="1">
                <a:solidFill>
                  <a:schemeClr val="bg1"/>
                </a:solidFill>
              </a:rPr>
              <a:t>INFO:root:Mean</a:t>
            </a:r>
            <a:r>
              <a:rPr lang="en-GB">
                <a:solidFill>
                  <a:schemeClr val="bg1"/>
                </a:solidFill>
              </a:rPr>
              <a:t> reprojection error for 8 images is 1.762192</a:t>
            </a:r>
          </a:p>
          <a:p>
            <a:r>
              <a:rPr lang="en-GB" err="1">
                <a:solidFill>
                  <a:schemeClr val="bg1"/>
                </a:solidFill>
              </a:rPr>
              <a:t>INFO:root:Mean</a:t>
            </a:r>
            <a:r>
              <a:rPr lang="en-GB">
                <a:solidFill>
                  <a:schemeClr val="bg1"/>
                </a:solidFill>
              </a:rPr>
              <a:t> reprojection error for 9 images is 2.555154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C82E22BF-6373-32E1-1EE8-76A5995152D0}"/>
              </a:ext>
            </a:extLst>
          </p:cNvPr>
          <p:cNvSpPr txBox="1"/>
          <p:nvPr/>
        </p:nvSpPr>
        <p:spPr>
          <a:xfrm>
            <a:off x="3048000" y="4789639"/>
            <a:ext cx="5860026" cy="12003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GB" dirty="0" err="1">
                <a:solidFill>
                  <a:schemeClr val="bg1"/>
                </a:solidFill>
              </a:rPr>
              <a:t>INFO:root:Mean</a:t>
            </a:r>
            <a:r>
              <a:rPr lang="en-GB" dirty="0">
                <a:solidFill>
                  <a:schemeClr val="bg1"/>
                </a:solidFill>
              </a:rPr>
              <a:t> reprojection error for 1 image is 13.848791</a:t>
            </a:r>
          </a:p>
          <a:p>
            <a:r>
              <a:rPr lang="en-GB" dirty="0" err="1">
                <a:solidFill>
                  <a:schemeClr val="bg1"/>
                </a:solidFill>
              </a:rPr>
              <a:t>INFO:root:Mean</a:t>
            </a:r>
            <a:r>
              <a:rPr lang="en-GB" dirty="0">
                <a:solidFill>
                  <a:schemeClr val="bg1"/>
                </a:solidFill>
              </a:rPr>
              <a:t> reprojection error for 2 images is 11.451980</a:t>
            </a:r>
          </a:p>
          <a:p>
            <a:r>
              <a:rPr lang="en-GB" dirty="0" err="1">
                <a:solidFill>
                  <a:schemeClr val="bg1"/>
                </a:solidFill>
              </a:rPr>
              <a:t>INFO:root:Mean</a:t>
            </a:r>
            <a:r>
              <a:rPr lang="en-GB" dirty="0">
                <a:solidFill>
                  <a:schemeClr val="bg1"/>
                </a:solidFill>
              </a:rPr>
              <a:t> reprojection error for 3 images is 4.613866</a:t>
            </a:r>
          </a:p>
          <a:p>
            <a:r>
              <a:rPr lang="en-GB" dirty="0" err="1">
                <a:solidFill>
                  <a:schemeClr val="bg1"/>
                </a:solidFill>
              </a:rPr>
              <a:t>INFO:root:Mean</a:t>
            </a:r>
            <a:r>
              <a:rPr lang="en-GB" dirty="0">
                <a:solidFill>
                  <a:schemeClr val="bg1"/>
                </a:solidFill>
              </a:rPr>
              <a:t> reprojection error for 4 images is 35.247193</a:t>
            </a:r>
          </a:p>
        </p:txBody>
      </p:sp>
    </p:spTree>
    <p:extLst>
      <p:ext uri="{BB962C8B-B14F-4D97-AF65-F5344CB8AC3E}">
        <p14:creationId xmlns:p14="http://schemas.microsoft.com/office/powerpoint/2010/main" val="13743506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36492"/>
            <a:ext cx="7670165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5">
                <a:solidFill>
                  <a:srgbClr val="00678F"/>
                </a:solidFill>
              </a:rPr>
              <a:t>Conclu</a:t>
            </a:r>
            <a:r>
              <a:rPr spc="10">
                <a:solidFill>
                  <a:srgbClr val="00678F"/>
                </a:solidFill>
              </a:rPr>
              <a:t>s</a:t>
            </a:r>
            <a:r>
              <a:rPr spc="-280">
                <a:solidFill>
                  <a:srgbClr val="00678F"/>
                </a:solidFill>
              </a:rPr>
              <a:t>i</a:t>
            </a:r>
            <a:r>
              <a:rPr spc="-45">
                <a:solidFill>
                  <a:srgbClr val="00678F"/>
                </a:solidFill>
              </a:rPr>
              <a:t>o</a:t>
            </a:r>
            <a:r>
              <a:rPr spc="-40">
                <a:solidFill>
                  <a:srgbClr val="00678F"/>
                </a:solidFill>
              </a:rPr>
              <a:t>n</a:t>
            </a:r>
            <a:r>
              <a:rPr spc="-90">
                <a:solidFill>
                  <a:srgbClr val="00678F"/>
                </a:solidFill>
              </a:rPr>
              <a:t> </a:t>
            </a:r>
            <a:r>
              <a:rPr spc="65">
                <a:solidFill>
                  <a:srgbClr val="00678F"/>
                </a:solidFill>
              </a:rPr>
              <a:t>an</a:t>
            </a:r>
            <a:r>
              <a:rPr spc="75">
                <a:solidFill>
                  <a:srgbClr val="00678F"/>
                </a:solidFill>
              </a:rPr>
              <a:t>d</a:t>
            </a:r>
            <a:r>
              <a:rPr spc="-80">
                <a:solidFill>
                  <a:srgbClr val="00678F"/>
                </a:solidFill>
              </a:rPr>
              <a:t> </a:t>
            </a:r>
            <a:r>
              <a:rPr spc="-380">
                <a:solidFill>
                  <a:srgbClr val="00678F"/>
                </a:solidFill>
              </a:rPr>
              <a:t>futu</a:t>
            </a:r>
            <a:r>
              <a:rPr spc="-320">
                <a:solidFill>
                  <a:srgbClr val="00678F"/>
                </a:solidFill>
              </a:rPr>
              <a:t>r</a:t>
            </a:r>
            <a:r>
              <a:rPr spc="200">
                <a:solidFill>
                  <a:srgbClr val="00678F"/>
                </a:solidFill>
              </a:rPr>
              <a:t>e</a:t>
            </a:r>
            <a:r>
              <a:rPr spc="-65">
                <a:solidFill>
                  <a:srgbClr val="00678F"/>
                </a:solidFill>
              </a:rPr>
              <a:t> </a:t>
            </a:r>
            <a:r>
              <a:rPr spc="-405">
                <a:solidFill>
                  <a:srgbClr val="00678F"/>
                </a:solidFill>
              </a:rPr>
              <a:t>w</a:t>
            </a:r>
            <a:r>
              <a:rPr spc="-210">
                <a:solidFill>
                  <a:srgbClr val="00678F"/>
                </a:solidFill>
              </a:rPr>
              <a:t>or</a:t>
            </a:r>
            <a:r>
              <a:rPr spc="-220">
                <a:solidFill>
                  <a:srgbClr val="00678F"/>
                </a:solidFill>
              </a:rPr>
              <a:t>ks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1815210"/>
            <a:ext cx="9900285" cy="3899144"/>
          </a:xfrm>
          <a:prstGeom prst="rect">
            <a:avLst/>
          </a:prstGeom>
        </p:spPr>
        <p:txBody>
          <a:bodyPr vert="horz" wrap="square" lIns="0" tIns="53975" rIns="0" bIns="0" rtlCol="0" anchor="t">
            <a:spAutoFit/>
          </a:bodyPr>
          <a:lstStyle/>
          <a:p>
            <a:pPr marL="12700" marR="191135">
              <a:lnSpc>
                <a:spcPts val="2590"/>
              </a:lnSpc>
              <a:spcBef>
                <a:spcPts val="425"/>
              </a:spcBef>
              <a:tabLst>
                <a:tab pos="241300" algn="l"/>
              </a:tabLst>
            </a:pPr>
            <a:r>
              <a:rPr lang="it-IT" sz="2400" b="1" spc="-150" err="1">
                <a:latin typeface="Helvetica Neue"/>
                <a:ea typeface="Helvetica Neue" panose="02000503000000020004" pitchFamily="2" charset="0"/>
                <a:cs typeface="Helvetica Neue" panose="02000503000000020004" pitchFamily="2" charset="0"/>
              </a:rPr>
              <a:t>Conclusion</a:t>
            </a:r>
            <a:r>
              <a:rPr lang="it-IT" sz="2400" b="1" spc="-150">
                <a:latin typeface="Helvetica Neue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it-IT" sz="2400" b="1" spc="-430">
                <a:latin typeface="Helvetica Neue"/>
                <a:ea typeface="Helvetica Neue" panose="02000503000000020004" pitchFamily="2" charset="0"/>
                <a:cs typeface="Helvetica Neue" panose="02000503000000020004" pitchFamily="2" charset="0"/>
              </a:rPr>
              <a:t>:</a:t>
            </a:r>
            <a:endParaRPr lang="it-IT" sz="2400" b="1">
              <a:latin typeface="Helvetica Neue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R="191135">
              <a:lnSpc>
                <a:spcPts val="2590"/>
              </a:lnSpc>
              <a:spcBef>
                <a:spcPts val="425"/>
              </a:spcBef>
              <a:tabLst>
                <a:tab pos="241300" algn="l"/>
              </a:tabLst>
            </a:pPr>
            <a:r>
              <a:rPr lang="en-US" sz="2000"/>
              <a:t>Analyzing our results, we can conclude that using more images leads to better performance. Objects with more details generate more </a:t>
            </a:r>
            <a:r>
              <a:rPr lang="en-US" sz="2000" err="1"/>
              <a:t>keypoints</a:t>
            </a:r>
            <a:r>
              <a:rPr lang="en-US" sz="2000"/>
              <a:t>, which in turn results in a higher quality point cloud.</a:t>
            </a:r>
          </a:p>
          <a:p>
            <a:pPr marR="191135">
              <a:lnSpc>
                <a:spcPts val="2590"/>
              </a:lnSpc>
              <a:spcBef>
                <a:spcPts val="425"/>
              </a:spcBef>
              <a:tabLst>
                <a:tab pos="241300" algn="l"/>
              </a:tabLst>
            </a:pPr>
            <a:endParaRPr lang="en-US" sz="3500">
              <a:latin typeface="Helvetica Neue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12700">
              <a:lnSpc>
                <a:spcPct val="100000"/>
              </a:lnSpc>
            </a:pPr>
            <a:r>
              <a:rPr lang="en-US" sz="2400" b="1" spc="-150">
                <a:latin typeface="Helvetica Neue"/>
              </a:rPr>
              <a:t>Future works:</a:t>
            </a:r>
          </a:p>
          <a:p>
            <a:pPr marL="241300" marR="5080" indent="-228600">
              <a:lnSpc>
                <a:spcPts val="2160"/>
              </a:lnSpc>
              <a:spcBef>
                <a:spcPts val="104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lang="en-US" sz="2000" b="1"/>
              <a:t>Optimize Triangulation: </a:t>
            </a:r>
            <a:r>
              <a:rPr lang="en-US" sz="2000"/>
              <a:t>Use more sophisticated triangulation methods to improve the accuracy of 3D point computation.</a:t>
            </a:r>
          </a:p>
          <a:p>
            <a:pPr marL="241300" marR="5080" indent="-228600">
              <a:lnSpc>
                <a:spcPts val="2160"/>
              </a:lnSpc>
              <a:spcBef>
                <a:spcPts val="104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lang="en-US" sz="2000" b="1"/>
              <a:t>Bundle Adjustment: </a:t>
            </a:r>
            <a:r>
              <a:rPr lang="en-US" sz="2000"/>
              <a:t>Implement global and local bundle adjustment to refine the poses and 3D points. This step optimizes the entire reconstruction by minimizing the reprojection error across all images.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35BD05B5-0FEA-3B8F-60AB-2C8D5F182525}"/>
              </a:ext>
            </a:extLst>
          </p:cNvPr>
          <p:cNvSpPr/>
          <p:nvPr/>
        </p:nvSpPr>
        <p:spPr>
          <a:xfrm>
            <a:off x="381000" y="6400800"/>
            <a:ext cx="3200400" cy="420414"/>
          </a:xfrm>
          <a:prstGeom prst="rect">
            <a:avLst/>
          </a:prstGeom>
          <a:solidFill>
            <a:srgbClr val="11678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7284943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678F"/>
          </a:solidFill>
        </p:spPr>
        <p:txBody>
          <a:bodyPr wrap="square" lIns="0" tIns="0" rIns="0" bIns="0" rtlCol="0"/>
          <a:lstStyle/>
          <a:p>
            <a:endParaRPr lang="it-IT"/>
          </a:p>
        </p:txBody>
      </p:sp>
      <p:grpSp>
        <p:nvGrpSpPr>
          <p:cNvPr id="3" name="object 3"/>
          <p:cNvGrpSpPr/>
          <p:nvPr/>
        </p:nvGrpSpPr>
        <p:grpSpPr>
          <a:xfrm>
            <a:off x="8765164" y="6328667"/>
            <a:ext cx="3427095" cy="529590"/>
            <a:chOff x="8765164" y="6328667"/>
            <a:chExt cx="3427095" cy="529590"/>
          </a:xfrm>
        </p:grpSpPr>
        <p:sp>
          <p:nvSpPr>
            <p:cNvPr id="4" name="object 4"/>
            <p:cNvSpPr/>
            <p:nvPr/>
          </p:nvSpPr>
          <p:spPr>
            <a:xfrm>
              <a:off x="9696446" y="6329934"/>
              <a:ext cx="2496185" cy="528320"/>
            </a:xfrm>
            <a:custGeom>
              <a:avLst/>
              <a:gdLst/>
              <a:ahLst/>
              <a:cxnLst/>
              <a:rect l="l" t="t" r="r" b="b"/>
              <a:pathLst>
                <a:path w="2496184" h="528320">
                  <a:moveTo>
                    <a:pt x="2495562" y="0"/>
                  </a:moveTo>
                  <a:lnTo>
                    <a:pt x="0" y="0"/>
                  </a:lnTo>
                  <a:lnTo>
                    <a:pt x="75844" y="528065"/>
                  </a:lnTo>
                  <a:lnTo>
                    <a:pt x="2495562" y="528065"/>
                  </a:lnTo>
                  <a:lnTo>
                    <a:pt x="2495562" y="0"/>
                  </a:lnTo>
                  <a:close/>
                </a:path>
              </a:pathLst>
            </a:custGeom>
            <a:solidFill>
              <a:srgbClr val="00AFEF">
                <a:alpha val="65882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765164" y="6328667"/>
              <a:ext cx="1223645" cy="529590"/>
            </a:xfrm>
            <a:custGeom>
              <a:avLst/>
              <a:gdLst/>
              <a:ahLst/>
              <a:cxnLst/>
              <a:rect l="l" t="t" r="r" b="b"/>
              <a:pathLst>
                <a:path w="1223645" h="529590">
                  <a:moveTo>
                    <a:pt x="0" y="0"/>
                  </a:moveTo>
                  <a:lnTo>
                    <a:pt x="97711" y="208492"/>
                  </a:lnTo>
                  <a:lnTo>
                    <a:pt x="113693" y="242908"/>
                  </a:lnTo>
                  <a:lnTo>
                    <a:pt x="144319" y="309215"/>
                  </a:lnTo>
                  <a:lnTo>
                    <a:pt x="160302" y="343631"/>
                  </a:lnTo>
                  <a:lnTo>
                    <a:pt x="182682" y="391580"/>
                  </a:lnTo>
                  <a:lnTo>
                    <a:pt x="247298" y="529332"/>
                  </a:lnTo>
                  <a:lnTo>
                    <a:pt x="1223419" y="529332"/>
                  </a:lnTo>
                  <a:lnTo>
                    <a:pt x="1208534" y="497471"/>
                  </a:lnTo>
                  <a:lnTo>
                    <a:pt x="1184410" y="445466"/>
                  </a:lnTo>
                  <a:lnTo>
                    <a:pt x="1163001" y="398978"/>
                  </a:lnTo>
                  <a:lnTo>
                    <a:pt x="1143628" y="356629"/>
                  </a:lnTo>
                  <a:lnTo>
                    <a:pt x="1072927" y="201023"/>
                  </a:lnTo>
                  <a:lnTo>
                    <a:pt x="1053555" y="158672"/>
                  </a:lnTo>
                  <a:lnTo>
                    <a:pt x="1032146" y="112183"/>
                  </a:lnTo>
                  <a:lnTo>
                    <a:pt x="1008021" y="60175"/>
                  </a:lnTo>
                  <a:lnTo>
                    <a:pt x="980503" y="12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348722" y="6408420"/>
              <a:ext cx="1242059" cy="391655"/>
            </a:xfrm>
            <a:prstGeom prst="rect">
              <a:avLst/>
            </a:prstGeom>
          </p:spPr>
        </p:pic>
      </p:grpSp>
      <p:pic>
        <p:nvPicPr>
          <p:cNvPr id="18" name="object 1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64387" y="2763911"/>
            <a:ext cx="358140" cy="360260"/>
          </a:xfrm>
          <a:prstGeom prst="rect">
            <a:avLst/>
          </a:prstGeom>
        </p:spPr>
      </p:pic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xfrm>
            <a:off x="916939" y="636492"/>
            <a:ext cx="2461895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it-IT" spc="-25" err="1"/>
              <a:t>Authors</a:t>
            </a:r>
            <a:endParaRPr spc="-25"/>
          </a:p>
        </p:txBody>
      </p:sp>
      <p:sp>
        <p:nvSpPr>
          <p:cNvPr id="20" name="object 20"/>
          <p:cNvSpPr txBox="1"/>
          <p:nvPr/>
        </p:nvSpPr>
        <p:spPr>
          <a:xfrm>
            <a:off x="1292027" y="2760884"/>
            <a:ext cx="3220065" cy="309700"/>
          </a:xfrm>
          <a:prstGeom prst="rect">
            <a:avLst/>
          </a:prstGeom>
        </p:spPr>
        <p:txBody>
          <a:bodyPr vert="horz" wrap="square" lIns="0" tIns="1238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5"/>
              </a:spcBef>
            </a:pPr>
            <a:r>
              <a:rPr lang="it-IT" sz="1200" spc="-25">
                <a:solidFill>
                  <a:srgbClr val="FFFFFF"/>
                </a:solidFill>
                <a:latin typeface="Verdana"/>
                <a:cs typeface="Verdana"/>
                <a:hlinkClick r:id="rId4"/>
              </a:rPr>
              <a:t>piacentini.1907969@studenti.uniroma1.it</a:t>
            </a:r>
            <a:endParaRPr sz="1200">
              <a:latin typeface="Verdana"/>
              <a:cs typeface="Verdana"/>
            </a:endParaRPr>
          </a:p>
        </p:txBody>
      </p:sp>
      <p:pic>
        <p:nvPicPr>
          <p:cNvPr id="22" name="object 18">
            <a:extLst>
              <a:ext uri="{FF2B5EF4-FFF2-40B4-BE49-F238E27FC236}">
                <a16:creationId xmlns:a16="http://schemas.microsoft.com/office/drawing/2014/main" id="{E8F753F5-E51E-368A-DD8D-9C67810706B1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64387" y="4123392"/>
            <a:ext cx="358140" cy="360260"/>
          </a:xfrm>
          <a:prstGeom prst="rect">
            <a:avLst/>
          </a:prstGeom>
        </p:spPr>
      </p:pic>
      <p:sp>
        <p:nvSpPr>
          <p:cNvPr id="23" name="object 20">
            <a:extLst>
              <a:ext uri="{FF2B5EF4-FFF2-40B4-BE49-F238E27FC236}">
                <a16:creationId xmlns:a16="http://schemas.microsoft.com/office/drawing/2014/main" id="{06258BEC-D178-9C3C-5861-85D7F71E065F}"/>
              </a:ext>
            </a:extLst>
          </p:cNvPr>
          <p:cNvSpPr txBox="1"/>
          <p:nvPr/>
        </p:nvSpPr>
        <p:spPr>
          <a:xfrm>
            <a:off x="1319048" y="4097116"/>
            <a:ext cx="2869757" cy="309700"/>
          </a:xfrm>
          <a:prstGeom prst="rect">
            <a:avLst/>
          </a:prstGeom>
        </p:spPr>
        <p:txBody>
          <a:bodyPr vert="horz" wrap="square" lIns="0" tIns="1238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5"/>
              </a:spcBef>
            </a:pPr>
            <a:r>
              <a:rPr lang="it-IT" sz="1200" spc="-25">
                <a:solidFill>
                  <a:srgbClr val="FFFFFF"/>
                </a:solidFill>
                <a:latin typeface="Verdana"/>
                <a:cs typeface="Verdana"/>
                <a:hlinkClick r:id="rId5"/>
              </a:rPr>
              <a:t>troilo.1889348@studenti</a:t>
            </a:r>
            <a:r>
              <a:rPr sz="1200" spc="-25">
                <a:solidFill>
                  <a:srgbClr val="FFFFFF"/>
                </a:solidFill>
                <a:latin typeface="Verdana"/>
                <a:cs typeface="Verdana"/>
                <a:hlinkClick r:id="rId5"/>
              </a:rPr>
              <a:t>.uniroma1.it</a:t>
            </a:r>
            <a:endParaRPr sz="1200">
              <a:latin typeface="Verdana"/>
              <a:cs typeface="Verdana"/>
            </a:endParaRPr>
          </a:p>
        </p:txBody>
      </p:sp>
      <p:pic>
        <p:nvPicPr>
          <p:cNvPr id="25" name="object 18">
            <a:extLst>
              <a:ext uri="{FF2B5EF4-FFF2-40B4-BE49-F238E27FC236}">
                <a16:creationId xmlns:a16="http://schemas.microsoft.com/office/drawing/2014/main" id="{1F922534-E293-A56E-DD82-114F923A2A16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64387" y="5405645"/>
            <a:ext cx="358140" cy="360260"/>
          </a:xfrm>
          <a:prstGeom prst="rect">
            <a:avLst/>
          </a:prstGeom>
        </p:spPr>
      </p:pic>
      <p:sp>
        <p:nvSpPr>
          <p:cNvPr id="26" name="object 20">
            <a:extLst>
              <a:ext uri="{FF2B5EF4-FFF2-40B4-BE49-F238E27FC236}">
                <a16:creationId xmlns:a16="http://schemas.microsoft.com/office/drawing/2014/main" id="{9619EE45-1D10-D7BC-237D-22DFAEEDFD33}"/>
              </a:ext>
            </a:extLst>
          </p:cNvPr>
          <p:cNvSpPr txBox="1"/>
          <p:nvPr/>
        </p:nvSpPr>
        <p:spPr>
          <a:xfrm>
            <a:off x="1319048" y="5379369"/>
            <a:ext cx="3085804" cy="309700"/>
          </a:xfrm>
          <a:prstGeom prst="rect">
            <a:avLst/>
          </a:prstGeom>
        </p:spPr>
        <p:txBody>
          <a:bodyPr vert="horz" wrap="square" lIns="0" tIns="1238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5"/>
              </a:spcBef>
            </a:pPr>
            <a:r>
              <a:rPr lang="it-IT" sz="1200" spc="-25">
                <a:solidFill>
                  <a:srgbClr val="FFFFFF"/>
                </a:solidFill>
                <a:latin typeface="Verdana"/>
                <a:cs typeface="Verdana"/>
                <a:hlinkClick r:id="rId6"/>
              </a:rPr>
              <a:t>cargnin.1940053@studenti</a:t>
            </a:r>
            <a:r>
              <a:rPr sz="1200" spc="-25">
                <a:solidFill>
                  <a:srgbClr val="FFFFFF"/>
                </a:solidFill>
                <a:latin typeface="Verdana"/>
                <a:cs typeface="Verdana"/>
                <a:hlinkClick r:id="rId6"/>
              </a:rPr>
              <a:t>.uniroma1.it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51934F8C-96A9-051E-FE17-E601B64EED8B}"/>
              </a:ext>
            </a:extLst>
          </p:cNvPr>
          <p:cNvSpPr txBox="1"/>
          <p:nvPr/>
        </p:nvSpPr>
        <p:spPr>
          <a:xfrm>
            <a:off x="916563" y="2291393"/>
            <a:ext cx="36747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spc="-25" err="1">
                <a:solidFill>
                  <a:schemeClr val="bg1"/>
                </a:solidFill>
                <a:latin typeface="Tahoma"/>
                <a:ea typeface="+mj-ea"/>
                <a:cs typeface="Tahoma"/>
              </a:rPr>
              <a:t>Piacentini</a:t>
            </a:r>
            <a:r>
              <a:rPr lang="en-GB" sz="2000" b="1" spc="-25">
                <a:solidFill>
                  <a:schemeClr val="bg1"/>
                </a:solidFill>
                <a:latin typeface="Tahoma"/>
                <a:ea typeface="+mj-ea"/>
                <a:cs typeface="Tahoma"/>
              </a:rPr>
              <a:t> Giada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45625868-3EAA-432C-BD05-8C32925B5D15}"/>
              </a:ext>
            </a:extLst>
          </p:cNvPr>
          <p:cNvSpPr txBox="1"/>
          <p:nvPr/>
        </p:nvSpPr>
        <p:spPr>
          <a:xfrm>
            <a:off x="864387" y="3667177"/>
            <a:ext cx="28697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spc="-25" err="1">
                <a:solidFill>
                  <a:schemeClr val="bg1"/>
                </a:solidFill>
                <a:latin typeface="Tahoma"/>
                <a:ea typeface="+mj-ea"/>
                <a:cs typeface="Tahoma"/>
              </a:rPr>
              <a:t>Troilo</a:t>
            </a:r>
            <a:r>
              <a:rPr lang="en-GB" sz="2000" b="1" spc="-25">
                <a:solidFill>
                  <a:schemeClr val="bg1"/>
                </a:solidFill>
                <a:latin typeface="Tahoma"/>
                <a:ea typeface="+mj-ea"/>
                <a:cs typeface="Tahoma"/>
              </a:rPr>
              <a:t> Giada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DC6E8856-37DA-C3BB-05ED-DE73FF3ADCA8}"/>
              </a:ext>
            </a:extLst>
          </p:cNvPr>
          <p:cNvSpPr txBox="1"/>
          <p:nvPr/>
        </p:nvSpPr>
        <p:spPr>
          <a:xfrm>
            <a:off x="864387" y="4904315"/>
            <a:ext cx="29471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spc="-25" err="1">
                <a:solidFill>
                  <a:schemeClr val="bg1"/>
                </a:solidFill>
                <a:latin typeface="Tahoma"/>
                <a:ea typeface="+mj-ea"/>
                <a:cs typeface="Tahoma"/>
              </a:rPr>
              <a:t>Cargnin</a:t>
            </a:r>
            <a:r>
              <a:rPr lang="en-GB" sz="2000" b="1" spc="-25">
                <a:solidFill>
                  <a:schemeClr val="bg1"/>
                </a:solidFill>
                <a:latin typeface="Tahoma"/>
                <a:ea typeface="+mj-ea"/>
                <a:cs typeface="Tahoma"/>
              </a:rPr>
              <a:t> Simone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8527" y="636492"/>
            <a:ext cx="5460365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it-IT" spc="20" err="1">
                <a:solidFill>
                  <a:srgbClr val="00678F"/>
                </a:solidFill>
              </a:rPr>
              <a:t>Introduction</a:t>
            </a:r>
            <a:endParaRPr spc="-45">
              <a:solidFill>
                <a:srgbClr val="00678F"/>
              </a:solidFill>
            </a:endParaRPr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3CD2AA1D-DD4A-6DAF-0909-C12BE0DB03DF}"/>
              </a:ext>
            </a:extLst>
          </p:cNvPr>
          <p:cNvSpPr/>
          <p:nvPr/>
        </p:nvSpPr>
        <p:spPr>
          <a:xfrm>
            <a:off x="381000" y="6400800"/>
            <a:ext cx="3200400" cy="420414"/>
          </a:xfrm>
          <a:prstGeom prst="rect">
            <a:avLst/>
          </a:prstGeom>
          <a:solidFill>
            <a:srgbClr val="11678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C5B04694-293A-AEDE-5F7D-1DCF8D77F2AD}"/>
              </a:ext>
            </a:extLst>
          </p:cNvPr>
          <p:cNvSpPr txBox="1"/>
          <p:nvPr/>
        </p:nvSpPr>
        <p:spPr>
          <a:xfrm>
            <a:off x="905389" y="2019462"/>
            <a:ext cx="54777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b="1">
                <a:solidFill>
                  <a:srgbClr val="11678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Create</a:t>
            </a:r>
            <a:r>
              <a:rPr lang="it-IT" sz="24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a </a:t>
            </a:r>
            <a:r>
              <a:rPr lang="it-IT" sz="2400" b="1">
                <a:solidFill>
                  <a:srgbClr val="11678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3D mesh</a:t>
            </a:r>
            <a:r>
              <a:rPr lang="it-IT" sz="24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from a </a:t>
            </a:r>
            <a:r>
              <a:rPr lang="it-IT" sz="2400" b="1">
                <a:solidFill>
                  <a:srgbClr val="11678F"/>
                </a:solidFill>
                <a:latin typeface="Helvetica Neue" panose="02000503000000020004" pitchFamily="2" charset="0"/>
              </a:rPr>
              <a:t>2D image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8527" y="636492"/>
            <a:ext cx="5460365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it-IT" spc="20" err="1">
                <a:solidFill>
                  <a:srgbClr val="00678F"/>
                </a:solidFill>
              </a:rPr>
              <a:t>Introduction</a:t>
            </a:r>
            <a:endParaRPr spc="-45">
              <a:solidFill>
                <a:srgbClr val="00678F"/>
              </a:solidFill>
            </a:endParaRPr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3CD2AA1D-DD4A-6DAF-0909-C12BE0DB03DF}"/>
              </a:ext>
            </a:extLst>
          </p:cNvPr>
          <p:cNvSpPr/>
          <p:nvPr/>
        </p:nvSpPr>
        <p:spPr>
          <a:xfrm>
            <a:off x="381000" y="6400800"/>
            <a:ext cx="3200400" cy="420414"/>
          </a:xfrm>
          <a:prstGeom prst="rect">
            <a:avLst/>
          </a:prstGeom>
          <a:solidFill>
            <a:srgbClr val="11678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C5B04694-293A-AEDE-5F7D-1DCF8D77F2AD}"/>
              </a:ext>
            </a:extLst>
          </p:cNvPr>
          <p:cNvSpPr txBox="1"/>
          <p:nvPr/>
        </p:nvSpPr>
        <p:spPr>
          <a:xfrm>
            <a:off x="905389" y="2019462"/>
            <a:ext cx="55274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b="1">
                <a:solidFill>
                  <a:srgbClr val="11678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Create</a:t>
            </a:r>
            <a:r>
              <a:rPr lang="it-IT" sz="24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a </a:t>
            </a:r>
            <a:r>
              <a:rPr lang="it-IT" sz="2400" b="1">
                <a:solidFill>
                  <a:srgbClr val="11678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3D mesh</a:t>
            </a:r>
            <a:r>
              <a:rPr lang="it-IT" sz="24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from a </a:t>
            </a:r>
            <a:r>
              <a:rPr lang="it-IT" sz="2400" b="1">
                <a:solidFill>
                  <a:srgbClr val="11678F"/>
                </a:solidFill>
                <a:latin typeface="Helvetica Neue" panose="02000503000000020004" pitchFamily="2" charset="0"/>
              </a:rPr>
              <a:t>2D image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C4A493B1-876A-2D3E-0508-EC7681A02A33}"/>
              </a:ext>
            </a:extLst>
          </p:cNvPr>
          <p:cNvSpPr txBox="1"/>
          <p:nvPr/>
        </p:nvSpPr>
        <p:spPr>
          <a:xfrm>
            <a:off x="905389" y="2590800"/>
            <a:ext cx="15343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b="1">
                <a:solidFill>
                  <a:srgbClr val="11678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Images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1A4559BE-4238-EE0A-A6AC-AF63738A6379}"/>
              </a:ext>
            </a:extLst>
          </p:cNvPr>
          <p:cNvSpPr txBox="1"/>
          <p:nvPr/>
        </p:nvSpPr>
        <p:spPr>
          <a:xfrm>
            <a:off x="1371600" y="3162138"/>
            <a:ext cx="329212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Different</a:t>
            </a:r>
            <a:r>
              <a:rPr lang="it-IT" sz="24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it-IT" sz="240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perspective</a:t>
            </a:r>
            <a:endParaRPr lang="it-IT" sz="240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Sequential</a:t>
            </a:r>
            <a:r>
              <a:rPr lang="it-IT" sz="24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	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RGB format 	</a:t>
            </a:r>
          </a:p>
        </p:txBody>
      </p:sp>
    </p:spTree>
    <p:extLst>
      <p:ext uri="{BB962C8B-B14F-4D97-AF65-F5344CB8AC3E}">
        <p14:creationId xmlns:p14="http://schemas.microsoft.com/office/powerpoint/2010/main" val="12524893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8527" y="636492"/>
            <a:ext cx="5460365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it-IT" spc="20" err="1">
                <a:solidFill>
                  <a:srgbClr val="00678F"/>
                </a:solidFill>
              </a:rPr>
              <a:t>Introduction</a:t>
            </a:r>
            <a:endParaRPr spc="-45">
              <a:solidFill>
                <a:srgbClr val="00678F"/>
              </a:solidFill>
            </a:endParaRPr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3CD2AA1D-DD4A-6DAF-0909-C12BE0DB03DF}"/>
              </a:ext>
            </a:extLst>
          </p:cNvPr>
          <p:cNvSpPr/>
          <p:nvPr/>
        </p:nvSpPr>
        <p:spPr>
          <a:xfrm>
            <a:off x="381000" y="6400800"/>
            <a:ext cx="3200400" cy="420414"/>
          </a:xfrm>
          <a:prstGeom prst="rect">
            <a:avLst/>
          </a:prstGeom>
          <a:solidFill>
            <a:srgbClr val="11678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C5B04694-293A-AEDE-5F7D-1DCF8D77F2AD}"/>
              </a:ext>
            </a:extLst>
          </p:cNvPr>
          <p:cNvSpPr txBox="1"/>
          <p:nvPr/>
        </p:nvSpPr>
        <p:spPr>
          <a:xfrm>
            <a:off x="905389" y="2019462"/>
            <a:ext cx="55274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b="1">
                <a:solidFill>
                  <a:srgbClr val="11678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Create</a:t>
            </a:r>
            <a:r>
              <a:rPr lang="it-IT" sz="24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a </a:t>
            </a:r>
            <a:r>
              <a:rPr lang="it-IT" sz="2400" b="1">
                <a:solidFill>
                  <a:srgbClr val="11678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3D mesh</a:t>
            </a:r>
            <a:r>
              <a:rPr lang="it-IT" sz="24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from a </a:t>
            </a:r>
            <a:r>
              <a:rPr lang="it-IT" sz="2400" b="1">
                <a:solidFill>
                  <a:srgbClr val="11678F"/>
                </a:solidFill>
                <a:latin typeface="Helvetica Neue" panose="02000503000000020004" pitchFamily="2" charset="0"/>
              </a:rPr>
              <a:t>2D image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C4A493B1-876A-2D3E-0508-EC7681A02A33}"/>
              </a:ext>
            </a:extLst>
          </p:cNvPr>
          <p:cNvSpPr txBox="1"/>
          <p:nvPr/>
        </p:nvSpPr>
        <p:spPr>
          <a:xfrm>
            <a:off x="905389" y="2590800"/>
            <a:ext cx="1534394" cy="46166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b="1">
                <a:solidFill>
                  <a:srgbClr val="11678F"/>
                </a:solidFill>
                <a:latin typeface="Helvetica Neue"/>
                <a:ea typeface="Helvetica Neue" panose="02000503000000020004" pitchFamily="2" charset="0"/>
                <a:cs typeface="Helvetica Neue" panose="02000503000000020004" pitchFamily="2" charset="0"/>
              </a:rPr>
              <a:t>Images</a:t>
            </a:r>
            <a:endParaRPr lang="it-IT" sz="2400" b="1">
              <a:solidFill>
                <a:srgbClr val="11678F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1A4559BE-4238-EE0A-A6AC-AF63738A6379}"/>
              </a:ext>
            </a:extLst>
          </p:cNvPr>
          <p:cNvSpPr txBox="1"/>
          <p:nvPr/>
        </p:nvSpPr>
        <p:spPr>
          <a:xfrm>
            <a:off x="1371600" y="3162138"/>
            <a:ext cx="329212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Different</a:t>
            </a:r>
            <a:r>
              <a:rPr lang="it-IT" sz="24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it-IT" sz="240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perspective</a:t>
            </a:r>
            <a:endParaRPr lang="it-IT" sz="240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Sequential</a:t>
            </a:r>
            <a:r>
              <a:rPr lang="it-IT" sz="24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	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RGB format 	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01132735-3D41-F828-3FF8-3B77E40098A8}"/>
              </a:ext>
            </a:extLst>
          </p:cNvPr>
          <p:cNvSpPr txBox="1"/>
          <p:nvPr/>
        </p:nvSpPr>
        <p:spPr>
          <a:xfrm>
            <a:off x="905389" y="4472140"/>
            <a:ext cx="32447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b="1">
                <a:solidFill>
                  <a:srgbClr val="11678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Camera </a:t>
            </a:r>
            <a:r>
              <a:rPr lang="it-IT" sz="2400" b="1" err="1">
                <a:solidFill>
                  <a:srgbClr val="11678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calibration</a:t>
            </a:r>
            <a:endParaRPr lang="en-US" sz="240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E593A053-A5FF-0659-9202-8ECEEDC9DCC3}"/>
              </a:ext>
            </a:extLst>
          </p:cNvPr>
          <p:cNvSpPr txBox="1"/>
          <p:nvPr/>
        </p:nvSpPr>
        <p:spPr>
          <a:xfrm>
            <a:off x="1371600" y="4933805"/>
            <a:ext cx="461697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Checkboard</a:t>
            </a:r>
            <a:r>
              <a:rPr lang="it-IT" sz="24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images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Calculate</a:t>
            </a:r>
            <a:r>
              <a:rPr lang="it-IT" sz="24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it-IT" sz="240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intrinsic</a:t>
            </a:r>
            <a:r>
              <a:rPr lang="it-IT" sz="24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it-IT" sz="240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parameters</a:t>
            </a:r>
            <a:r>
              <a:rPr lang="it-IT" sz="24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</a:p>
          <a:p>
            <a:r>
              <a:rPr lang="it-IT" sz="24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	</a:t>
            </a:r>
          </a:p>
        </p:txBody>
      </p:sp>
      <p:sp>
        <p:nvSpPr>
          <p:cNvPr id="4" name="object 11">
            <a:extLst>
              <a:ext uri="{FF2B5EF4-FFF2-40B4-BE49-F238E27FC236}">
                <a16:creationId xmlns:a16="http://schemas.microsoft.com/office/drawing/2014/main" id="{7191DF7B-2A21-3217-8DFB-FFF54590F87B}"/>
              </a:ext>
            </a:extLst>
          </p:cNvPr>
          <p:cNvSpPr>
            <a:spLocks noChangeAspect="1"/>
          </p:cNvSpPr>
          <p:nvPr/>
        </p:nvSpPr>
        <p:spPr>
          <a:xfrm>
            <a:off x="12852553" y="1720794"/>
            <a:ext cx="476181" cy="468000"/>
          </a:xfrm>
          <a:custGeom>
            <a:avLst/>
            <a:gdLst/>
            <a:ahLst/>
            <a:cxnLst/>
            <a:rect l="l" t="t" r="r" b="b"/>
            <a:pathLst>
              <a:path w="369570" h="363220">
                <a:moveTo>
                  <a:pt x="369036" y="123190"/>
                </a:moveTo>
                <a:lnTo>
                  <a:pt x="242671" y="123190"/>
                </a:lnTo>
                <a:lnTo>
                  <a:pt x="242671" y="0"/>
                </a:lnTo>
                <a:lnTo>
                  <a:pt x="126365" y="0"/>
                </a:lnTo>
                <a:lnTo>
                  <a:pt x="126365" y="123190"/>
                </a:lnTo>
                <a:lnTo>
                  <a:pt x="0" y="123190"/>
                </a:lnTo>
                <a:lnTo>
                  <a:pt x="0" y="240030"/>
                </a:lnTo>
                <a:lnTo>
                  <a:pt x="126365" y="240030"/>
                </a:lnTo>
                <a:lnTo>
                  <a:pt x="126365" y="363220"/>
                </a:lnTo>
                <a:lnTo>
                  <a:pt x="242671" y="363220"/>
                </a:lnTo>
                <a:lnTo>
                  <a:pt x="242671" y="240030"/>
                </a:lnTo>
                <a:lnTo>
                  <a:pt x="369036" y="240030"/>
                </a:lnTo>
                <a:lnTo>
                  <a:pt x="369036" y="123190"/>
                </a:lnTo>
                <a:close/>
              </a:path>
            </a:pathLst>
          </a:custGeom>
          <a:solidFill>
            <a:srgbClr val="00678F"/>
          </a:solidFill>
          <a:ln>
            <a:solidFill>
              <a:srgbClr val="24AFF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Freccia in giù 4">
            <a:extLst>
              <a:ext uri="{FF2B5EF4-FFF2-40B4-BE49-F238E27FC236}">
                <a16:creationId xmlns:a16="http://schemas.microsoft.com/office/drawing/2014/main" id="{BF61E22D-9372-950E-42A3-7F1A35A4DE85}"/>
              </a:ext>
            </a:extLst>
          </p:cNvPr>
          <p:cNvSpPr/>
          <p:nvPr/>
        </p:nvSpPr>
        <p:spPr>
          <a:xfrm>
            <a:off x="12877800" y="2776973"/>
            <a:ext cx="422030" cy="550984"/>
          </a:xfrm>
          <a:prstGeom prst="downArrow">
            <a:avLst/>
          </a:prstGeom>
          <a:solidFill>
            <a:srgbClr val="11678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Freccia in giù 5">
            <a:extLst>
              <a:ext uri="{FF2B5EF4-FFF2-40B4-BE49-F238E27FC236}">
                <a16:creationId xmlns:a16="http://schemas.microsoft.com/office/drawing/2014/main" id="{16CF82B1-DD6D-823F-EB2D-A6C12DD732CC}"/>
              </a:ext>
            </a:extLst>
          </p:cNvPr>
          <p:cNvSpPr/>
          <p:nvPr/>
        </p:nvSpPr>
        <p:spPr>
          <a:xfrm>
            <a:off x="12877799" y="4148572"/>
            <a:ext cx="422030" cy="550984"/>
          </a:xfrm>
          <a:prstGeom prst="downArrow">
            <a:avLst/>
          </a:prstGeom>
          <a:solidFill>
            <a:srgbClr val="11678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331461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8527" y="636492"/>
            <a:ext cx="5460365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it-IT" spc="20" err="1">
                <a:solidFill>
                  <a:srgbClr val="00678F"/>
                </a:solidFill>
              </a:rPr>
              <a:t>Introduction</a:t>
            </a:r>
            <a:endParaRPr spc="-45">
              <a:solidFill>
                <a:srgbClr val="00678F"/>
              </a:solidFill>
            </a:endParaRPr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3CD2AA1D-DD4A-6DAF-0909-C12BE0DB03DF}"/>
              </a:ext>
            </a:extLst>
          </p:cNvPr>
          <p:cNvSpPr/>
          <p:nvPr/>
        </p:nvSpPr>
        <p:spPr>
          <a:xfrm>
            <a:off x="381000" y="6400800"/>
            <a:ext cx="3200400" cy="420414"/>
          </a:xfrm>
          <a:prstGeom prst="rect">
            <a:avLst/>
          </a:prstGeom>
          <a:solidFill>
            <a:srgbClr val="11678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C5B04694-293A-AEDE-5F7D-1DCF8D77F2AD}"/>
              </a:ext>
            </a:extLst>
          </p:cNvPr>
          <p:cNvSpPr txBox="1"/>
          <p:nvPr/>
        </p:nvSpPr>
        <p:spPr>
          <a:xfrm>
            <a:off x="905389" y="2019462"/>
            <a:ext cx="5715026" cy="46166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b="1">
                <a:solidFill>
                  <a:srgbClr val="11678F"/>
                </a:solidFill>
                <a:latin typeface="Helvetica Neue"/>
                <a:ea typeface="Helvetica Neue" panose="02000503000000020004" pitchFamily="2" charset="0"/>
                <a:cs typeface="Helvetica Neue" panose="02000503000000020004" pitchFamily="2" charset="0"/>
              </a:rPr>
              <a:t>Create</a:t>
            </a:r>
            <a:r>
              <a:rPr lang="it-IT" sz="2400">
                <a:latin typeface="Helvetica Neue"/>
                <a:ea typeface="Helvetica Neue" panose="02000503000000020004" pitchFamily="2" charset="0"/>
                <a:cs typeface="Helvetica Neue" panose="02000503000000020004" pitchFamily="2" charset="0"/>
              </a:rPr>
              <a:t> a </a:t>
            </a:r>
            <a:r>
              <a:rPr lang="it-IT" sz="2400" b="1">
                <a:solidFill>
                  <a:srgbClr val="11678F"/>
                </a:solidFill>
                <a:latin typeface="Helvetica Neue"/>
                <a:ea typeface="Helvetica Neue" panose="02000503000000020004" pitchFamily="2" charset="0"/>
                <a:cs typeface="Helvetica Neue" panose="02000503000000020004" pitchFamily="2" charset="0"/>
              </a:rPr>
              <a:t>3D mesh</a:t>
            </a:r>
            <a:r>
              <a:rPr lang="it-IT" sz="2400">
                <a:latin typeface="Helvetica Neue"/>
                <a:ea typeface="Helvetica Neue" panose="02000503000000020004" pitchFamily="2" charset="0"/>
                <a:cs typeface="Helvetica Neue" panose="02000503000000020004" pitchFamily="2" charset="0"/>
              </a:rPr>
              <a:t> from a </a:t>
            </a:r>
            <a:r>
              <a:rPr lang="it-IT" sz="2400" b="1">
                <a:solidFill>
                  <a:srgbClr val="11678F"/>
                </a:solidFill>
                <a:latin typeface="Helvetica Neue"/>
              </a:rPr>
              <a:t>2D image</a:t>
            </a:r>
            <a:endParaRPr lang="it-IT" sz="2400" b="1" err="1">
              <a:solidFill>
                <a:srgbClr val="11678F"/>
              </a:solidFill>
              <a:latin typeface="Helvetica Neue" panose="02000503000000020004" pitchFamily="2" charset="0"/>
            </a:endParaRP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C4A493B1-876A-2D3E-0508-EC7681A02A33}"/>
              </a:ext>
            </a:extLst>
          </p:cNvPr>
          <p:cNvSpPr txBox="1"/>
          <p:nvPr/>
        </p:nvSpPr>
        <p:spPr>
          <a:xfrm>
            <a:off x="905389" y="2590800"/>
            <a:ext cx="15343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b="1">
                <a:solidFill>
                  <a:srgbClr val="11678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Images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1A4559BE-4238-EE0A-A6AC-AF63738A6379}"/>
              </a:ext>
            </a:extLst>
          </p:cNvPr>
          <p:cNvSpPr txBox="1"/>
          <p:nvPr/>
        </p:nvSpPr>
        <p:spPr>
          <a:xfrm>
            <a:off x="1371600" y="3162138"/>
            <a:ext cx="329212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Different</a:t>
            </a:r>
            <a:r>
              <a:rPr lang="it-IT" sz="24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it-IT" sz="240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perspective</a:t>
            </a:r>
            <a:endParaRPr lang="it-IT" sz="240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Sequential</a:t>
            </a:r>
            <a:r>
              <a:rPr lang="it-IT" sz="24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	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RGB format 	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01132735-3D41-F828-3FF8-3B77E40098A8}"/>
              </a:ext>
            </a:extLst>
          </p:cNvPr>
          <p:cNvSpPr txBox="1"/>
          <p:nvPr/>
        </p:nvSpPr>
        <p:spPr>
          <a:xfrm>
            <a:off x="918527" y="4462236"/>
            <a:ext cx="32447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b="1">
                <a:solidFill>
                  <a:srgbClr val="11678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Camera </a:t>
            </a:r>
            <a:r>
              <a:rPr lang="it-IT" sz="2400" b="1" err="1">
                <a:solidFill>
                  <a:srgbClr val="11678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calibration</a:t>
            </a:r>
            <a:endParaRPr lang="en-US" sz="240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53655B37-7BE0-CD79-CADA-7BDB15B0EFA1}"/>
              </a:ext>
            </a:extLst>
          </p:cNvPr>
          <p:cNvSpPr txBox="1"/>
          <p:nvPr/>
        </p:nvSpPr>
        <p:spPr>
          <a:xfrm>
            <a:off x="6751212" y="1167039"/>
            <a:ext cx="4284784" cy="415498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2400" b="1">
                <a:solidFill>
                  <a:srgbClr val="11678F"/>
                </a:solidFill>
                <a:latin typeface="Helvetica Neue"/>
                <a:ea typeface="Helvetica Neue" panose="02000503000000020004" pitchFamily="2" charset="0"/>
                <a:cs typeface="Helvetica Neue" panose="02000503000000020004" pitchFamily="2" charset="0"/>
              </a:rPr>
              <a:t>Camera calibration</a:t>
            </a:r>
          </a:p>
          <a:p>
            <a:pPr algn="ctr"/>
            <a:endParaRPr lang="en-US" sz="2400" b="1">
              <a:solidFill>
                <a:srgbClr val="11678F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algn="ctr"/>
            <a:endParaRPr lang="en-US" sz="240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algn="ctr"/>
            <a:r>
              <a:rPr lang="en-US" sz="2400" b="1">
                <a:solidFill>
                  <a:srgbClr val="11678F"/>
                </a:solidFill>
                <a:latin typeface="Helvetica Neue"/>
                <a:ea typeface="Helvetica Neue" panose="02000503000000020004" pitchFamily="2" charset="0"/>
                <a:cs typeface="Helvetica Neue" panose="02000503000000020004" pitchFamily="2" charset="0"/>
              </a:rPr>
              <a:t>Images</a:t>
            </a:r>
            <a:endParaRPr lang="en-US" sz="2400" b="1">
              <a:solidFill>
                <a:srgbClr val="11678F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algn="ctr"/>
            <a:endParaRPr lang="en-US" sz="2400" b="1">
              <a:solidFill>
                <a:srgbClr val="11678F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algn="ctr"/>
            <a:endParaRPr lang="en-US" sz="2400" b="1">
              <a:solidFill>
                <a:srgbClr val="11678F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algn="ctr"/>
            <a:r>
              <a:rPr lang="en-US" sz="2400" b="1">
                <a:solidFill>
                  <a:srgbClr val="11678F"/>
                </a:solidFill>
                <a:latin typeface="Helvetica Neue"/>
                <a:ea typeface="Helvetica Neue" panose="02000503000000020004" pitchFamily="2" charset="0"/>
                <a:cs typeface="Helvetica Neue" panose="02000503000000020004" pitchFamily="2" charset="0"/>
              </a:rPr>
              <a:t>Point Cloud</a:t>
            </a:r>
          </a:p>
          <a:p>
            <a:pPr algn="ctr"/>
            <a:endParaRPr lang="en-US" sz="2400" b="1">
              <a:solidFill>
                <a:srgbClr val="11678F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algn="ctr"/>
            <a:endParaRPr lang="en-US" sz="2400" b="1">
              <a:solidFill>
                <a:srgbClr val="11678F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algn="ctr"/>
            <a:endParaRPr lang="en-US" sz="2400" b="1">
              <a:solidFill>
                <a:srgbClr val="11678F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algn="ctr"/>
            <a:r>
              <a:rPr lang="en-US" sz="2400" b="1">
                <a:solidFill>
                  <a:srgbClr val="11678F"/>
                </a:solidFill>
                <a:latin typeface="Helvetica Neue"/>
                <a:ea typeface="Helvetica Neue" panose="02000503000000020004" pitchFamily="2" charset="0"/>
                <a:cs typeface="Helvetica Neue" panose="02000503000000020004" pitchFamily="2" charset="0"/>
              </a:rPr>
              <a:t>3D meshes</a:t>
            </a:r>
          </a:p>
        </p:txBody>
      </p:sp>
      <p:sp>
        <p:nvSpPr>
          <p:cNvPr id="24" name="object 11">
            <a:extLst>
              <a:ext uri="{FF2B5EF4-FFF2-40B4-BE49-F238E27FC236}">
                <a16:creationId xmlns:a16="http://schemas.microsoft.com/office/drawing/2014/main" id="{042FA43B-F32A-6093-0B5D-BE8FC8B7D18B}"/>
              </a:ext>
            </a:extLst>
          </p:cNvPr>
          <p:cNvSpPr>
            <a:spLocks noChangeAspect="1"/>
          </p:cNvSpPr>
          <p:nvPr/>
        </p:nvSpPr>
        <p:spPr>
          <a:xfrm>
            <a:off x="8643789" y="1713975"/>
            <a:ext cx="476181" cy="468000"/>
          </a:xfrm>
          <a:custGeom>
            <a:avLst/>
            <a:gdLst/>
            <a:ahLst/>
            <a:cxnLst/>
            <a:rect l="l" t="t" r="r" b="b"/>
            <a:pathLst>
              <a:path w="369570" h="363220">
                <a:moveTo>
                  <a:pt x="369036" y="123190"/>
                </a:moveTo>
                <a:lnTo>
                  <a:pt x="242671" y="123190"/>
                </a:lnTo>
                <a:lnTo>
                  <a:pt x="242671" y="0"/>
                </a:lnTo>
                <a:lnTo>
                  <a:pt x="126365" y="0"/>
                </a:lnTo>
                <a:lnTo>
                  <a:pt x="126365" y="123190"/>
                </a:lnTo>
                <a:lnTo>
                  <a:pt x="0" y="123190"/>
                </a:lnTo>
                <a:lnTo>
                  <a:pt x="0" y="240030"/>
                </a:lnTo>
                <a:lnTo>
                  <a:pt x="126365" y="240030"/>
                </a:lnTo>
                <a:lnTo>
                  <a:pt x="126365" y="363220"/>
                </a:lnTo>
                <a:lnTo>
                  <a:pt x="242671" y="363220"/>
                </a:lnTo>
                <a:lnTo>
                  <a:pt x="242671" y="240030"/>
                </a:lnTo>
                <a:lnTo>
                  <a:pt x="369036" y="240030"/>
                </a:lnTo>
                <a:lnTo>
                  <a:pt x="369036" y="123190"/>
                </a:lnTo>
                <a:close/>
              </a:path>
            </a:pathLst>
          </a:custGeom>
          <a:solidFill>
            <a:srgbClr val="00678F"/>
          </a:solidFill>
          <a:ln>
            <a:solidFill>
              <a:srgbClr val="24AFF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30B2F369-0ACA-AF24-11FB-1659AE04625E}"/>
              </a:ext>
            </a:extLst>
          </p:cNvPr>
          <p:cNvSpPr txBox="1"/>
          <p:nvPr/>
        </p:nvSpPr>
        <p:spPr>
          <a:xfrm>
            <a:off x="1371600" y="4952703"/>
            <a:ext cx="461697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Checkboard</a:t>
            </a:r>
            <a:r>
              <a:rPr lang="it-IT" sz="24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images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Calculate</a:t>
            </a:r>
            <a:r>
              <a:rPr lang="it-IT" sz="24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it-IT" sz="240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intrinsic</a:t>
            </a:r>
            <a:r>
              <a:rPr lang="it-IT" sz="24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it-IT" sz="240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parameters</a:t>
            </a:r>
            <a:r>
              <a:rPr lang="it-IT" sz="24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</a:p>
          <a:p>
            <a:r>
              <a:rPr lang="it-IT" sz="24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	</a:t>
            </a:r>
          </a:p>
        </p:txBody>
      </p:sp>
      <p:sp>
        <p:nvSpPr>
          <p:cNvPr id="5" name="Freccia in giù 4">
            <a:extLst>
              <a:ext uri="{FF2B5EF4-FFF2-40B4-BE49-F238E27FC236}">
                <a16:creationId xmlns:a16="http://schemas.microsoft.com/office/drawing/2014/main" id="{1EDADC88-3A87-A080-42B5-B4AD5EA34128}"/>
              </a:ext>
            </a:extLst>
          </p:cNvPr>
          <p:cNvSpPr/>
          <p:nvPr/>
        </p:nvSpPr>
        <p:spPr>
          <a:xfrm>
            <a:off x="8669036" y="2770154"/>
            <a:ext cx="422030" cy="550984"/>
          </a:xfrm>
          <a:prstGeom prst="downArrow">
            <a:avLst/>
          </a:prstGeom>
          <a:solidFill>
            <a:srgbClr val="11678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Freccia in giù 5">
            <a:extLst>
              <a:ext uri="{FF2B5EF4-FFF2-40B4-BE49-F238E27FC236}">
                <a16:creationId xmlns:a16="http://schemas.microsoft.com/office/drawing/2014/main" id="{271E1CAC-1520-16D6-0445-3AFFED150592}"/>
              </a:ext>
            </a:extLst>
          </p:cNvPr>
          <p:cNvSpPr/>
          <p:nvPr/>
        </p:nvSpPr>
        <p:spPr>
          <a:xfrm>
            <a:off x="8669035" y="4141753"/>
            <a:ext cx="422030" cy="550984"/>
          </a:xfrm>
          <a:prstGeom prst="downArrow">
            <a:avLst/>
          </a:prstGeom>
          <a:solidFill>
            <a:srgbClr val="11678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072525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36492"/>
            <a:ext cx="10358120" cy="695960"/>
          </a:xfrm>
        </p:spPr>
        <p:txBody>
          <a:bodyPr vert="horz" wrap="square" lIns="0" tIns="12065" rIns="0" bIns="0" rtlCol="0">
            <a:spAutoFit/>
          </a:bodyPr>
          <a:lstStyle/>
          <a:p>
            <a:r>
              <a:rPr lang="it-IT" spc="20" err="1">
                <a:solidFill>
                  <a:srgbClr val="00678F"/>
                </a:solidFill>
              </a:rPr>
              <a:t>Proposed</a:t>
            </a:r>
            <a:r>
              <a:rPr lang="it-IT" spc="20">
                <a:solidFill>
                  <a:srgbClr val="00678F"/>
                </a:solidFill>
              </a:rPr>
              <a:t> </a:t>
            </a:r>
            <a:r>
              <a:rPr lang="it-IT" spc="20" err="1">
                <a:solidFill>
                  <a:srgbClr val="00678F"/>
                </a:solidFill>
              </a:rPr>
              <a:t>method</a:t>
            </a:r>
            <a:r>
              <a:rPr lang="it-IT" spc="20">
                <a:solidFill>
                  <a:srgbClr val="00678F"/>
                </a:solidFill>
              </a:rPr>
              <a:t>:</a:t>
            </a:r>
            <a:endParaRPr lang="it-IT"/>
          </a:p>
        </p:txBody>
      </p:sp>
      <p:pic>
        <p:nvPicPr>
          <p:cNvPr id="153" name="Immagine 152">
            <a:extLst>
              <a:ext uri="{FF2B5EF4-FFF2-40B4-BE49-F238E27FC236}">
                <a16:creationId xmlns:a16="http://schemas.microsoft.com/office/drawing/2014/main" id="{A598E4AE-87A2-5612-7719-258DE82DE8C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04" t="9812" r="24458" b="12572"/>
          <a:stretch/>
        </p:blipFill>
        <p:spPr>
          <a:xfrm rot="10800000">
            <a:off x="739891" y="1990199"/>
            <a:ext cx="1442214" cy="1304901"/>
          </a:xfrm>
          <a:prstGeom prst="rect">
            <a:avLst/>
          </a:prstGeom>
        </p:spPr>
      </p:pic>
      <p:sp>
        <p:nvSpPr>
          <p:cNvPr id="1036" name="Rettangolo 1035">
            <a:extLst>
              <a:ext uri="{FF2B5EF4-FFF2-40B4-BE49-F238E27FC236}">
                <a16:creationId xmlns:a16="http://schemas.microsoft.com/office/drawing/2014/main" id="{33E99D7F-7AB9-4C0D-BB73-B6EDD5787D18}"/>
              </a:ext>
            </a:extLst>
          </p:cNvPr>
          <p:cNvSpPr/>
          <p:nvPr/>
        </p:nvSpPr>
        <p:spPr>
          <a:xfrm>
            <a:off x="381000" y="6400800"/>
            <a:ext cx="3200400" cy="420414"/>
          </a:xfrm>
          <a:prstGeom prst="rect">
            <a:avLst/>
          </a:prstGeom>
          <a:solidFill>
            <a:srgbClr val="11678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99" name="CasellaDiTesto 1098">
            <a:extLst>
              <a:ext uri="{FF2B5EF4-FFF2-40B4-BE49-F238E27FC236}">
                <a16:creationId xmlns:a16="http://schemas.microsoft.com/office/drawing/2014/main" id="{5A2B1959-7589-7E80-6916-040873C45649}"/>
              </a:ext>
            </a:extLst>
          </p:cNvPr>
          <p:cNvSpPr txBox="1"/>
          <p:nvPr/>
        </p:nvSpPr>
        <p:spPr>
          <a:xfrm>
            <a:off x="889494" y="3361267"/>
            <a:ext cx="11199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latin typeface="Helvetica Neue Light" panose="02000403000000020004" pitchFamily="2" charset="0"/>
                <a:ea typeface="Helvetica Neue Light" panose="02000403000000020004" pitchFamily="2" charset="0"/>
              </a:rPr>
              <a:t>checkboard</a:t>
            </a:r>
          </a:p>
        </p:txBody>
      </p:sp>
      <p:sp>
        <p:nvSpPr>
          <p:cNvPr id="1100" name="CasellaDiTesto 1099">
            <a:extLst>
              <a:ext uri="{FF2B5EF4-FFF2-40B4-BE49-F238E27FC236}">
                <a16:creationId xmlns:a16="http://schemas.microsoft.com/office/drawing/2014/main" id="{B8D7BD40-7F7E-3EEF-6020-20B416922E94}"/>
              </a:ext>
            </a:extLst>
          </p:cNvPr>
          <p:cNvSpPr txBox="1"/>
          <p:nvPr/>
        </p:nvSpPr>
        <p:spPr>
          <a:xfrm>
            <a:off x="2661020" y="4595227"/>
            <a:ext cx="960835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1400">
                <a:latin typeface="Helvetica Neue Light"/>
              </a:rPr>
              <a:t>object</a:t>
            </a:r>
          </a:p>
        </p:txBody>
      </p:sp>
      <p:sp>
        <p:nvSpPr>
          <p:cNvPr id="1134" name="Rettangolo con due angoli in diagonale ritagliati 1133">
            <a:extLst>
              <a:ext uri="{FF2B5EF4-FFF2-40B4-BE49-F238E27FC236}">
                <a16:creationId xmlns:a16="http://schemas.microsoft.com/office/drawing/2014/main" id="{A9FA25D7-4D17-633D-57E5-F558EC172110}"/>
              </a:ext>
            </a:extLst>
          </p:cNvPr>
          <p:cNvSpPr/>
          <p:nvPr/>
        </p:nvSpPr>
        <p:spPr>
          <a:xfrm>
            <a:off x="3296682" y="2231190"/>
            <a:ext cx="1051108" cy="903722"/>
          </a:xfrm>
          <a:prstGeom prst="snip2DiagRect">
            <a:avLst/>
          </a:prstGeom>
          <a:solidFill>
            <a:srgbClr val="11678F"/>
          </a:solidFill>
          <a:ln>
            <a:solidFill>
              <a:srgbClr val="11678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Immagine 7" descr="Immagine che contiene testo, estintore, rosso, interno&#10;&#10;Descrizione generata automaticamente">
            <a:extLst>
              <a:ext uri="{FF2B5EF4-FFF2-40B4-BE49-F238E27FC236}">
                <a16:creationId xmlns:a16="http://schemas.microsoft.com/office/drawing/2014/main" id="{87764BDA-920D-C1B3-D02D-4B4CF7586E9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483836" y="3744495"/>
            <a:ext cx="1933041" cy="1449781"/>
          </a:xfrm>
          <a:prstGeom prst="rect">
            <a:avLst/>
          </a:prstGeom>
        </p:spPr>
      </p:pic>
      <p:pic>
        <p:nvPicPr>
          <p:cNvPr id="24" name="Elemento grafico 23" descr="Freccia a destra con riempimento a tinta unita">
            <a:extLst>
              <a:ext uri="{FF2B5EF4-FFF2-40B4-BE49-F238E27FC236}">
                <a16:creationId xmlns:a16="http://schemas.microsoft.com/office/drawing/2014/main" id="{9774F746-5E32-8B4A-4F33-95B04565FB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239966" y="2189696"/>
            <a:ext cx="914400" cy="914400"/>
          </a:xfrm>
          <a:prstGeom prst="rect">
            <a:avLst/>
          </a:prstGeom>
        </p:spPr>
      </p:pic>
      <p:pic>
        <p:nvPicPr>
          <p:cNvPr id="25" name="Elemento grafico 24" descr="Freccia a destra con riempimento a tinta unita">
            <a:extLst>
              <a:ext uri="{FF2B5EF4-FFF2-40B4-BE49-F238E27FC236}">
                <a16:creationId xmlns:a16="http://schemas.microsoft.com/office/drawing/2014/main" id="{8EC99745-4B33-2F76-9C35-9201AE78F2B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45901" y="2186533"/>
            <a:ext cx="914400" cy="914400"/>
          </a:xfrm>
          <a:prstGeom prst="rect">
            <a:avLst/>
          </a:prstGeom>
        </p:spPr>
      </p:pic>
      <p:pic>
        <p:nvPicPr>
          <p:cNvPr id="29" name="Elemento grafico 28" descr="Freccia a destra con riempimento a tinta unita">
            <a:extLst>
              <a:ext uri="{FF2B5EF4-FFF2-40B4-BE49-F238E27FC236}">
                <a16:creationId xmlns:a16="http://schemas.microsoft.com/office/drawing/2014/main" id="{EAA07DDB-3BF3-16E0-7E82-9FDD552C5DB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r="34499"/>
          <a:stretch/>
        </p:blipFill>
        <p:spPr>
          <a:xfrm>
            <a:off x="5520192" y="4295023"/>
            <a:ext cx="598943" cy="914400"/>
          </a:xfrm>
          <a:prstGeom prst="rect">
            <a:avLst/>
          </a:prstGeom>
        </p:spPr>
      </p:pic>
      <p:pic>
        <p:nvPicPr>
          <p:cNvPr id="30" name="Elemento grafico 29" descr="Freccia a destra con riempimento a tinta unita">
            <a:extLst>
              <a:ext uri="{FF2B5EF4-FFF2-40B4-BE49-F238E27FC236}">
                <a16:creationId xmlns:a16="http://schemas.microsoft.com/office/drawing/2014/main" id="{97D87BA8-C45A-7D60-9DB8-EA073A3682B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14824" r="34499"/>
          <a:stretch/>
        </p:blipFill>
        <p:spPr>
          <a:xfrm rot="16200000">
            <a:off x="5493261" y="3722582"/>
            <a:ext cx="1199713" cy="914400"/>
          </a:xfrm>
          <a:prstGeom prst="rect">
            <a:avLst/>
          </a:prstGeom>
        </p:spPr>
      </p:pic>
      <p:pic>
        <p:nvPicPr>
          <p:cNvPr id="31" name="Elemento grafico 30" descr="Freccia a destra con riempimento a tinta unita">
            <a:extLst>
              <a:ext uri="{FF2B5EF4-FFF2-40B4-BE49-F238E27FC236}">
                <a16:creationId xmlns:a16="http://schemas.microsoft.com/office/drawing/2014/main" id="{09126B3E-A2B5-1B26-DBA4-D31974A4CD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6200000">
            <a:off x="5635918" y="3295101"/>
            <a:ext cx="914400" cy="914400"/>
          </a:xfrm>
          <a:prstGeom prst="rect">
            <a:avLst/>
          </a:prstGeom>
        </p:spPr>
      </p:pic>
      <p:sp>
        <p:nvSpPr>
          <p:cNvPr id="1133" name="Rettangolo con due angoli in diagonale ritagliati 1132">
            <a:extLst>
              <a:ext uri="{FF2B5EF4-FFF2-40B4-BE49-F238E27FC236}">
                <a16:creationId xmlns:a16="http://schemas.microsoft.com/office/drawing/2014/main" id="{3A47D75C-3D24-3435-A8EE-6E076D7C9B32}"/>
              </a:ext>
            </a:extLst>
          </p:cNvPr>
          <p:cNvSpPr/>
          <p:nvPr/>
        </p:nvSpPr>
        <p:spPr>
          <a:xfrm>
            <a:off x="5528601" y="2212198"/>
            <a:ext cx="1051108" cy="903722"/>
          </a:xfrm>
          <a:prstGeom prst="snip2DiagRect">
            <a:avLst/>
          </a:prstGeom>
          <a:solidFill>
            <a:srgbClr val="11678F"/>
          </a:solidFill>
          <a:ln>
            <a:solidFill>
              <a:srgbClr val="11678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32" name="CasellaDiTesto 1131">
            <a:extLst>
              <a:ext uri="{FF2B5EF4-FFF2-40B4-BE49-F238E27FC236}">
                <a16:creationId xmlns:a16="http://schemas.microsoft.com/office/drawing/2014/main" id="{CA8FCB45-F238-EF3D-6B63-143E9A0467A6}"/>
              </a:ext>
            </a:extLst>
          </p:cNvPr>
          <p:cNvSpPr txBox="1"/>
          <p:nvPr/>
        </p:nvSpPr>
        <p:spPr>
          <a:xfrm>
            <a:off x="5383836" y="2515136"/>
            <a:ext cx="131426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>
                <a:solidFill>
                  <a:schemeClr val="bg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</a:rPr>
              <a:t>SFM</a:t>
            </a:r>
            <a:endParaRPr lang="en-US" sz="1100">
              <a:solidFill>
                <a:schemeClr val="bg1"/>
              </a:solidFill>
              <a:latin typeface="Helvetica Neue Thin" panose="020B0403020202020204" pitchFamily="34" charset="0"/>
              <a:ea typeface="Helvetica Neue Thin" panose="020B0403020202020204" pitchFamily="34" charset="0"/>
            </a:endParaRPr>
          </a:p>
        </p:txBody>
      </p:sp>
      <p:sp>
        <p:nvSpPr>
          <p:cNvPr id="1135" name="CasellaDiTesto 1134">
            <a:extLst>
              <a:ext uri="{FF2B5EF4-FFF2-40B4-BE49-F238E27FC236}">
                <a16:creationId xmlns:a16="http://schemas.microsoft.com/office/drawing/2014/main" id="{46B984B8-887A-EAEF-4629-D17B5CAD1456}"/>
              </a:ext>
            </a:extLst>
          </p:cNvPr>
          <p:cNvSpPr txBox="1"/>
          <p:nvPr/>
        </p:nvSpPr>
        <p:spPr>
          <a:xfrm>
            <a:off x="3143003" y="2442246"/>
            <a:ext cx="131426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>
                <a:solidFill>
                  <a:schemeClr val="bg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</a:rPr>
              <a:t>CAMERA CALIBRATION</a:t>
            </a:r>
            <a:endParaRPr lang="en-US" sz="1100">
              <a:solidFill>
                <a:schemeClr val="bg1"/>
              </a:solidFill>
              <a:latin typeface="Helvetica Neue Thin" panose="020B0403020202020204" pitchFamily="34" charset="0"/>
              <a:ea typeface="Helvetica Neue Thin" panose="020B0403020202020204" pitchFamily="34" charset="0"/>
            </a:endParaRPr>
          </a:p>
        </p:txBody>
      </p:sp>
      <p:pic>
        <p:nvPicPr>
          <p:cNvPr id="1136" name="Elemento grafico 1135" descr="Freccia a destra con riempimento a tinta unita">
            <a:extLst>
              <a:ext uri="{FF2B5EF4-FFF2-40B4-BE49-F238E27FC236}">
                <a16:creationId xmlns:a16="http://schemas.microsoft.com/office/drawing/2014/main" id="{990DE29F-1BCF-9744-4521-A8EE109790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723374" y="2206859"/>
            <a:ext cx="914400" cy="914400"/>
          </a:xfrm>
          <a:prstGeom prst="rect">
            <a:avLst/>
          </a:prstGeom>
        </p:spPr>
      </p:pic>
      <p:sp>
        <p:nvSpPr>
          <p:cNvPr id="1137" name="Rettangolo con due angoli in diagonale ritagliati 1136">
            <a:extLst>
              <a:ext uri="{FF2B5EF4-FFF2-40B4-BE49-F238E27FC236}">
                <a16:creationId xmlns:a16="http://schemas.microsoft.com/office/drawing/2014/main" id="{FB06F764-7C3A-8F18-6B86-8239B97A1BF0}"/>
              </a:ext>
            </a:extLst>
          </p:cNvPr>
          <p:cNvSpPr/>
          <p:nvPr/>
        </p:nvSpPr>
        <p:spPr>
          <a:xfrm>
            <a:off x="7878908" y="2210813"/>
            <a:ext cx="1051108" cy="903722"/>
          </a:xfrm>
          <a:prstGeom prst="snip2DiagRect">
            <a:avLst/>
          </a:prstGeom>
          <a:solidFill>
            <a:srgbClr val="11678F"/>
          </a:solidFill>
          <a:ln>
            <a:solidFill>
              <a:srgbClr val="11678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38" name="CasellaDiTesto 1137">
            <a:extLst>
              <a:ext uri="{FF2B5EF4-FFF2-40B4-BE49-F238E27FC236}">
                <a16:creationId xmlns:a16="http://schemas.microsoft.com/office/drawing/2014/main" id="{357E297D-7B5C-F677-AB87-C47096610552}"/>
              </a:ext>
            </a:extLst>
          </p:cNvPr>
          <p:cNvSpPr txBox="1"/>
          <p:nvPr/>
        </p:nvSpPr>
        <p:spPr>
          <a:xfrm>
            <a:off x="7760520" y="2448615"/>
            <a:ext cx="131426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>
                <a:solidFill>
                  <a:schemeClr val="bg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</a:rPr>
              <a:t>POINT</a:t>
            </a:r>
          </a:p>
          <a:p>
            <a:pPr algn="ctr"/>
            <a:r>
              <a:rPr lang="en-US" sz="1100" b="1">
                <a:solidFill>
                  <a:schemeClr val="bg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</a:rPr>
              <a:t>CLOUD</a:t>
            </a:r>
            <a:endParaRPr lang="en-US" sz="1100">
              <a:solidFill>
                <a:schemeClr val="bg1"/>
              </a:solidFill>
              <a:latin typeface="Helvetica Neue Thin" panose="020B0403020202020204" pitchFamily="34" charset="0"/>
              <a:ea typeface="Helvetica Neue Thin" panose="020B0403020202020204" pitchFamily="34" charset="0"/>
            </a:endParaRPr>
          </a:p>
        </p:txBody>
      </p:sp>
      <p:pic>
        <p:nvPicPr>
          <p:cNvPr id="1139" name="Elemento grafico 1138" descr="Freccia a destra con riempimento a tinta unita">
            <a:extLst>
              <a:ext uri="{FF2B5EF4-FFF2-40B4-BE49-F238E27FC236}">
                <a16:creationId xmlns:a16="http://schemas.microsoft.com/office/drawing/2014/main" id="{2922CDB1-4846-CA79-0F16-987282E757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167180" y="2192563"/>
            <a:ext cx="914400" cy="914400"/>
          </a:xfrm>
          <a:prstGeom prst="rect">
            <a:avLst/>
          </a:prstGeom>
        </p:spPr>
      </p:pic>
      <p:sp>
        <p:nvSpPr>
          <p:cNvPr id="1140" name="Rettangolo con due angoli in diagonale ritagliati 1139">
            <a:extLst>
              <a:ext uri="{FF2B5EF4-FFF2-40B4-BE49-F238E27FC236}">
                <a16:creationId xmlns:a16="http://schemas.microsoft.com/office/drawing/2014/main" id="{378FE66C-63D5-D6DB-E245-FFDEAD5FE9CA}"/>
              </a:ext>
            </a:extLst>
          </p:cNvPr>
          <p:cNvSpPr/>
          <p:nvPr/>
        </p:nvSpPr>
        <p:spPr>
          <a:xfrm>
            <a:off x="10333930" y="2206859"/>
            <a:ext cx="1051108" cy="903722"/>
          </a:xfrm>
          <a:prstGeom prst="snip2DiagRect">
            <a:avLst/>
          </a:prstGeom>
          <a:solidFill>
            <a:srgbClr val="11678F"/>
          </a:solidFill>
          <a:ln>
            <a:solidFill>
              <a:srgbClr val="11678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42" name="CasellaDiTesto 1141">
            <a:extLst>
              <a:ext uri="{FF2B5EF4-FFF2-40B4-BE49-F238E27FC236}">
                <a16:creationId xmlns:a16="http://schemas.microsoft.com/office/drawing/2014/main" id="{94EE2216-4334-2D84-FC77-2DFA67AE3288}"/>
              </a:ext>
            </a:extLst>
          </p:cNvPr>
          <p:cNvSpPr txBox="1"/>
          <p:nvPr/>
        </p:nvSpPr>
        <p:spPr>
          <a:xfrm>
            <a:off x="10225245" y="2502455"/>
            <a:ext cx="131426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>
                <a:solidFill>
                  <a:schemeClr val="bg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</a:rPr>
              <a:t>3D MESH</a:t>
            </a:r>
            <a:endParaRPr lang="en-US" sz="1100">
              <a:solidFill>
                <a:schemeClr val="bg1"/>
              </a:solidFill>
              <a:latin typeface="Helvetica Neue Thin" panose="020B0403020202020204" pitchFamily="34" charset="0"/>
              <a:ea typeface="Helvetica Neue Thin" panose="020B0403020202020204" pitchFamily="34" charset="0"/>
            </a:endParaRPr>
          </a:p>
        </p:txBody>
      </p:sp>
      <p:pic>
        <p:nvPicPr>
          <p:cNvPr id="10" name="Immagine 9" descr="Immagine che contiene testo, estintore, rosso, interno&#10;&#10;Descrizione generata automaticamente">
            <a:extLst>
              <a:ext uri="{FF2B5EF4-FFF2-40B4-BE49-F238E27FC236}">
                <a16:creationId xmlns:a16="http://schemas.microsoft.com/office/drawing/2014/main" id="{651B4984-EF8B-DB80-EAF4-93DE05A6745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692772" y="3928850"/>
            <a:ext cx="1933041" cy="1449781"/>
          </a:xfrm>
          <a:prstGeom prst="rect">
            <a:avLst/>
          </a:prstGeom>
        </p:spPr>
      </p:pic>
      <p:pic>
        <p:nvPicPr>
          <p:cNvPr id="12" name="Immagine 11" descr="Immagine che contiene testo, estintore, rosso, interno&#10;&#10;Descrizione generata automaticamente">
            <a:extLst>
              <a:ext uri="{FF2B5EF4-FFF2-40B4-BE49-F238E27FC236}">
                <a16:creationId xmlns:a16="http://schemas.microsoft.com/office/drawing/2014/main" id="{FC656B5C-FF33-4CB7-F3C7-BAA5F3510E4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926287" y="4186946"/>
            <a:ext cx="1933041" cy="1449781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76D7C23E-A84C-B425-5BBC-0D7BAA0DBCD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3897262" y="1332452"/>
            <a:ext cx="3682303" cy="2481287"/>
          </a:xfrm>
          <a:prstGeom prst="rect">
            <a:avLst/>
          </a:prstGeom>
        </p:spPr>
      </p:pic>
      <p:sp>
        <p:nvSpPr>
          <p:cNvPr id="3" name="Parentesi graffa chiusa 2">
            <a:extLst>
              <a:ext uri="{FF2B5EF4-FFF2-40B4-BE49-F238E27FC236}">
                <a16:creationId xmlns:a16="http://schemas.microsoft.com/office/drawing/2014/main" id="{A5156421-2104-8522-E485-CF04FC7B16C1}"/>
              </a:ext>
            </a:extLst>
          </p:cNvPr>
          <p:cNvSpPr/>
          <p:nvPr/>
        </p:nvSpPr>
        <p:spPr>
          <a:xfrm rot="5400000">
            <a:off x="9489497" y="2120709"/>
            <a:ext cx="430886" cy="2600957"/>
          </a:xfrm>
          <a:prstGeom prst="rightBrace">
            <a:avLst/>
          </a:prstGeom>
          <a:ln>
            <a:solidFill>
              <a:srgbClr val="24AFF0"/>
            </a:solidFill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AFDD8C78-224A-8F68-9597-4F3A3F26EBDD}"/>
              </a:ext>
            </a:extLst>
          </p:cNvPr>
          <p:cNvSpPr txBox="1"/>
          <p:nvPr/>
        </p:nvSpPr>
        <p:spPr>
          <a:xfrm>
            <a:off x="8065170" y="3934068"/>
            <a:ext cx="32795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>
                <a:solidFill>
                  <a:srgbClr val="11678F"/>
                </a:solidFill>
              </a:rPr>
              <a:t>3D RECONSTRUCTION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67778" y="329234"/>
            <a:ext cx="10251070" cy="689291"/>
          </a:xfrm>
          <a:prstGeom prst="rect">
            <a:avLst/>
          </a:prstGeom>
        </p:spPr>
        <p:txBody>
          <a:bodyPr vert="horz" wrap="square" lIns="0" tIns="12065" rIns="0" bIns="0" rtlCol="0" anchor="t">
            <a:spAutoFit/>
          </a:bodyPr>
          <a:lstStyle/>
          <a:p>
            <a:pPr marL="12700">
              <a:spcBef>
                <a:spcPts val="95"/>
              </a:spcBef>
            </a:pPr>
            <a:r>
              <a:rPr lang="it-IT">
                <a:solidFill>
                  <a:srgbClr val="11678F"/>
                </a:solidFill>
              </a:rPr>
              <a:t>Datasets</a:t>
            </a:r>
            <a:endParaRPr lang="it-IT"/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A247BB57-43AF-40D4-1C7E-25E88077ED46}"/>
              </a:ext>
            </a:extLst>
          </p:cNvPr>
          <p:cNvSpPr/>
          <p:nvPr/>
        </p:nvSpPr>
        <p:spPr>
          <a:xfrm>
            <a:off x="381000" y="6400800"/>
            <a:ext cx="3200400" cy="420414"/>
          </a:xfrm>
          <a:prstGeom prst="rect">
            <a:avLst/>
          </a:prstGeom>
          <a:solidFill>
            <a:srgbClr val="11678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91F035C0-0335-5DFF-9E8F-9AF5607A5ACE}"/>
              </a:ext>
            </a:extLst>
          </p:cNvPr>
          <p:cNvSpPr txBox="1"/>
          <p:nvPr/>
        </p:nvSpPr>
        <p:spPr>
          <a:xfrm>
            <a:off x="5055355" y="1781329"/>
            <a:ext cx="7109640" cy="156966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400">
                <a:latin typeface="Helvetica Neue"/>
              </a:rPr>
              <a:t>Benchmarking_Camera_Calibration_2008 Dataset</a:t>
            </a:r>
            <a:endParaRPr lang="it-IT">
              <a:latin typeface="Calibri"/>
              <a:cs typeface="Calibri"/>
            </a:endParaRPr>
          </a:p>
          <a:p>
            <a:r>
              <a:rPr lang="it-IT" sz="2400">
                <a:latin typeface="Helvetica Neue"/>
                <a:ea typeface="+mn-lt"/>
                <a:cs typeface="+mn-lt"/>
              </a:rPr>
              <a:t>(</a:t>
            </a:r>
            <a:r>
              <a:rPr lang="en-GB" sz="2400">
                <a:latin typeface="Helvetica Neue"/>
              </a:rPr>
              <a:t>Fountain-P11)</a:t>
            </a:r>
          </a:p>
          <a:p>
            <a:pPr marL="285750" indent="-285750">
              <a:buFont typeface="Arial"/>
              <a:buChar char="•"/>
            </a:pPr>
            <a:r>
              <a:rPr lang="it-IT" sz="2400">
                <a:ea typeface="+mn-lt"/>
                <a:cs typeface="+mn-lt"/>
              </a:rPr>
              <a:t>9 images</a:t>
            </a:r>
            <a:endParaRPr lang="it-IT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it-IT" sz="2400" err="1">
                <a:ea typeface="+mn-lt"/>
                <a:cs typeface="+mn-lt"/>
              </a:rPr>
              <a:t>Intrinsic</a:t>
            </a:r>
            <a:r>
              <a:rPr lang="it-IT" sz="2400">
                <a:ea typeface="+mn-lt"/>
                <a:cs typeface="+mn-lt"/>
              </a:rPr>
              <a:t> </a:t>
            </a:r>
            <a:r>
              <a:rPr lang="it-IT" sz="2400" err="1">
                <a:ea typeface="+mn-lt"/>
                <a:cs typeface="+mn-lt"/>
              </a:rPr>
              <a:t>parameters</a:t>
            </a:r>
            <a:r>
              <a:rPr lang="it-IT" sz="2400">
                <a:ea typeface="+mn-lt"/>
                <a:cs typeface="+mn-lt"/>
              </a:rPr>
              <a:t> of the camera</a:t>
            </a:r>
            <a:endParaRPr lang="it-IT" sz="2400">
              <a:latin typeface="Calibri"/>
              <a:ea typeface="Helvetica Neue" panose="02000503000000020004" pitchFamily="2" charset="0"/>
              <a:cs typeface="Calibri"/>
            </a:endParaRPr>
          </a:p>
        </p:txBody>
      </p:sp>
      <p:pic>
        <p:nvPicPr>
          <p:cNvPr id="4" name="Immagine 3" descr="Foutain-P11&#10;">
            <a:extLst>
              <a:ext uri="{FF2B5EF4-FFF2-40B4-BE49-F238E27FC236}">
                <a16:creationId xmlns:a16="http://schemas.microsoft.com/office/drawing/2014/main" id="{C5AA56B5-A9F3-7B22-39BA-D2AC27D83BE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777" y="1430421"/>
            <a:ext cx="3680541" cy="2482371"/>
          </a:xfrm>
          <a:prstGeom prst="rect">
            <a:avLst/>
          </a:prstGeom>
        </p:spPr>
      </p:pic>
      <p:pic>
        <p:nvPicPr>
          <p:cNvPr id="7" name="Immagine 6" descr="Immagine che contiene testo, estintore, rosso, interno&#10;&#10;Descrizione generata automaticamente">
            <a:extLst>
              <a:ext uri="{FF2B5EF4-FFF2-40B4-BE49-F238E27FC236}">
                <a16:creationId xmlns:a16="http://schemas.microsoft.com/office/drawing/2014/main" id="{928CD553-7012-EFB1-D82B-9107CCBAB01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8992" y="4502616"/>
            <a:ext cx="1933041" cy="1449781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1264EFB4-F48A-333D-D7E3-18F19EB97F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232452" y="2133600"/>
            <a:ext cx="914479" cy="914479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B382C2D1-8A92-1FA3-7617-786B7A7DD9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240919" y="2954827"/>
            <a:ext cx="914479" cy="914479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8CBB29BE-2406-85C7-44A8-E771CAA798C1}"/>
              </a:ext>
            </a:extLst>
          </p:cNvPr>
          <p:cNvSpPr txBox="1"/>
          <p:nvPr/>
        </p:nvSpPr>
        <p:spPr>
          <a:xfrm>
            <a:off x="2474835" y="4393534"/>
            <a:ext cx="3982065" cy="1800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it-IT" sz="2400" dirty="0">
                <a:latin typeface="+mj-lt"/>
              </a:rPr>
              <a:t>Fire </a:t>
            </a:r>
            <a:r>
              <a:rPr lang="it-IT" sz="2400" dirty="0" err="1">
                <a:latin typeface="+mj-lt"/>
              </a:rPr>
              <a:t>extinguisher</a:t>
            </a:r>
            <a:endParaRPr lang="it-IT" sz="2400" dirty="0">
              <a:latin typeface="+mj-lt"/>
            </a:endParaRPr>
          </a:p>
          <a:p>
            <a:pPr>
              <a:spcBef>
                <a:spcPts val="600"/>
              </a:spcBef>
            </a:pPr>
            <a:r>
              <a:rPr lang="it-IT" sz="2400" dirty="0">
                <a:latin typeface="+mj-lt"/>
              </a:rPr>
              <a:t>Dataset </a:t>
            </a:r>
            <a:r>
              <a:rPr lang="it-IT" sz="2400" dirty="0" err="1">
                <a:latin typeface="+mj-lt"/>
              </a:rPr>
              <a:t>created</a:t>
            </a:r>
            <a:r>
              <a:rPr lang="it-IT" sz="2400" dirty="0">
                <a:latin typeface="+mj-lt"/>
              </a:rPr>
              <a:t> by </a:t>
            </a:r>
            <a:r>
              <a:rPr lang="it-IT" sz="2400" dirty="0" err="1">
                <a:latin typeface="+mj-lt"/>
              </a:rPr>
              <a:t>us</a:t>
            </a:r>
            <a:endParaRPr lang="it-IT" sz="2400" dirty="0">
              <a:latin typeface="+mj-lt"/>
            </a:endParaRPr>
          </a:p>
          <a:p>
            <a:pPr marL="342900" indent="-342900">
              <a:spcBef>
                <a:spcPts val="600"/>
              </a:spcBef>
              <a:buFont typeface="Arial"/>
              <a:buChar char="•"/>
            </a:pPr>
            <a:r>
              <a:rPr lang="it-IT" sz="2400" dirty="0">
                <a:latin typeface="+mj-lt"/>
              </a:rPr>
              <a:t>4 images</a:t>
            </a:r>
          </a:p>
          <a:p>
            <a:pPr marL="342900" indent="-342900">
              <a:spcBef>
                <a:spcPts val="600"/>
              </a:spcBef>
              <a:buFont typeface="Arial"/>
              <a:buChar char="•"/>
            </a:pPr>
            <a:r>
              <a:rPr lang="it-IT" sz="2400" dirty="0" err="1">
                <a:latin typeface="+mj-lt"/>
              </a:rPr>
              <a:t>Intrinsic</a:t>
            </a:r>
            <a:r>
              <a:rPr lang="it-IT" sz="2400" dirty="0">
                <a:latin typeface="+mj-lt"/>
              </a:rPr>
              <a:t> </a:t>
            </a:r>
            <a:r>
              <a:rPr lang="it-IT" sz="2400" dirty="0" err="1">
                <a:latin typeface="+mj-lt"/>
              </a:rPr>
              <a:t>parameters</a:t>
            </a:r>
            <a:endParaRPr lang="it-IT" sz="2400" dirty="0">
              <a:latin typeface="+mj-lt"/>
            </a:endParaRP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27143214-BD03-38F9-F689-B8D4AA284296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04" t="9812" r="24458" b="12572"/>
          <a:stretch/>
        </p:blipFill>
        <p:spPr>
          <a:xfrm rot="10800000">
            <a:off x="7012773" y="4483508"/>
            <a:ext cx="1381091" cy="1249598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B88865B1-3B66-2D57-0EB9-CF3B98343E50}"/>
              </a:ext>
            </a:extLst>
          </p:cNvPr>
          <p:cNvSpPr txBox="1"/>
          <p:nvPr/>
        </p:nvSpPr>
        <p:spPr>
          <a:xfrm>
            <a:off x="8592044" y="4654336"/>
            <a:ext cx="2250242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it-IT" sz="2000" err="1">
                <a:latin typeface="+mj-lt"/>
              </a:rPr>
              <a:t>Checkboard</a:t>
            </a:r>
            <a:r>
              <a:rPr lang="it-IT" sz="2000">
                <a:latin typeface="+mj-lt"/>
              </a:rPr>
              <a:t> </a:t>
            </a:r>
          </a:p>
          <a:p>
            <a:pPr marL="342900" indent="-342900">
              <a:spcBef>
                <a:spcPts val="600"/>
              </a:spcBef>
              <a:buFont typeface="Arial"/>
              <a:buChar char="•"/>
            </a:pPr>
            <a:r>
              <a:rPr lang="it-IT" sz="2000">
                <a:latin typeface="+mj-lt"/>
              </a:rPr>
              <a:t>14 images</a:t>
            </a:r>
          </a:p>
        </p:txBody>
      </p:sp>
      <p:cxnSp>
        <p:nvCxnSpPr>
          <p:cNvPr id="17" name="Connettore curvo 16">
            <a:extLst>
              <a:ext uri="{FF2B5EF4-FFF2-40B4-BE49-F238E27FC236}">
                <a16:creationId xmlns:a16="http://schemas.microsoft.com/office/drawing/2014/main" id="{4A65B866-079E-5237-98CF-E205C6B3DE90}"/>
              </a:ext>
            </a:extLst>
          </p:cNvPr>
          <p:cNvCxnSpPr>
            <a:cxnSpLocks/>
          </p:cNvCxnSpPr>
          <p:nvPr/>
        </p:nvCxnSpPr>
        <p:spPr>
          <a:xfrm rot="10800000" flipV="1">
            <a:off x="5595259" y="4952999"/>
            <a:ext cx="1132112" cy="968827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36492"/>
            <a:ext cx="7538720" cy="68929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it-IT" spc="-140">
                <a:solidFill>
                  <a:srgbClr val="00678F"/>
                </a:solidFill>
              </a:rPr>
              <a:t>Camera </a:t>
            </a:r>
            <a:r>
              <a:rPr lang="en-GB" spc="-140">
                <a:solidFill>
                  <a:srgbClr val="00678F"/>
                </a:solidFill>
              </a:rPr>
              <a:t>calibration </a:t>
            </a:r>
            <a:endParaRPr lang="en-GB" spc="30">
              <a:solidFill>
                <a:srgbClr val="00678F"/>
              </a:solidFill>
            </a:endParaRPr>
          </a:p>
        </p:txBody>
      </p:sp>
      <p:sp>
        <p:nvSpPr>
          <p:cNvPr id="122" name="Rettangolo 121">
            <a:extLst>
              <a:ext uri="{FF2B5EF4-FFF2-40B4-BE49-F238E27FC236}">
                <a16:creationId xmlns:a16="http://schemas.microsoft.com/office/drawing/2014/main" id="{F6BC048D-7C8B-54FB-4948-A96EB02CC478}"/>
              </a:ext>
            </a:extLst>
          </p:cNvPr>
          <p:cNvSpPr/>
          <p:nvPr/>
        </p:nvSpPr>
        <p:spPr>
          <a:xfrm>
            <a:off x="381000" y="6400800"/>
            <a:ext cx="3200400" cy="420414"/>
          </a:xfrm>
          <a:prstGeom prst="rect">
            <a:avLst/>
          </a:prstGeom>
          <a:solidFill>
            <a:srgbClr val="11678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3" name="CasellaDiTesto 122">
            <a:extLst>
              <a:ext uri="{FF2B5EF4-FFF2-40B4-BE49-F238E27FC236}">
                <a16:creationId xmlns:a16="http://schemas.microsoft.com/office/drawing/2014/main" id="{12DA56FF-FF5B-7248-A019-70CDA0CEC0F5}"/>
              </a:ext>
            </a:extLst>
          </p:cNvPr>
          <p:cNvSpPr txBox="1"/>
          <p:nvPr/>
        </p:nvSpPr>
        <p:spPr>
          <a:xfrm>
            <a:off x="981535" y="1447199"/>
            <a:ext cx="4938171" cy="123110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  <a:ea typeface="Helvetica Neue Medium" panose="02000503000000020004" pitchFamily="2" charset="0"/>
                <a:cs typeface="Helvetica Neue Medium" panose="02000503000000020004" pitchFamily="2" charset="0"/>
              </a:rPr>
              <a:t>Given:</a:t>
            </a:r>
            <a:endParaRPr lang="it-IT" dirty="0"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  <a:ea typeface="Helvetica Neue Medium" panose="02000503000000020004" pitchFamily="2" charset="0"/>
                <a:cs typeface="Helvetica Neue Medium" panose="02000503000000020004" pitchFamily="2" charset="0"/>
              </a:rPr>
              <a:t>10-15 photos of a checkboard</a:t>
            </a:r>
            <a:endParaRPr lang="en-US" dirty="0"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  <a:ea typeface="Helvetica Neue Medium" panose="02000503000000020004" pitchFamily="2" charset="0"/>
                <a:cs typeface="Helvetica Neue Medium" panose="02000503000000020004" pitchFamily="2" charset="0"/>
              </a:rPr>
              <a:t>The size of the squares on the checkboard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</p:txBody>
      </p:sp>
      <p:pic>
        <p:nvPicPr>
          <p:cNvPr id="6" name="Immagine 5" descr="Immagine che contiene Giochi e sport indoor, gioco da tavolo, scacchi, Giochi&#10;&#10;Descrizione generata automaticamente">
            <a:extLst>
              <a:ext uri="{FF2B5EF4-FFF2-40B4-BE49-F238E27FC236}">
                <a16:creationId xmlns:a16="http://schemas.microsoft.com/office/drawing/2014/main" id="{5DF440F8-7E80-0CF3-07CB-F61FD12ECF9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68" t="3892" r="23154" b="7297"/>
          <a:stretch/>
        </p:blipFill>
        <p:spPr>
          <a:xfrm rot="16200000">
            <a:off x="688033" y="2979847"/>
            <a:ext cx="2770251" cy="2754925"/>
          </a:xfrm>
          <a:prstGeom prst="rect">
            <a:avLst/>
          </a:prstGeom>
        </p:spPr>
      </p:pic>
      <p:pic>
        <p:nvPicPr>
          <p:cNvPr id="10" name="Immagine 9" descr="Immagine che contiene Giochi e sport indoor, gioco da tavolo, scacchi, Giochi&#10;&#10;Descrizione generata automaticamente">
            <a:extLst>
              <a:ext uri="{FF2B5EF4-FFF2-40B4-BE49-F238E27FC236}">
                <a16:creationId xmlns:a16="http://schemas.microsoft.com/office/drawing/2014/main" id="{B519DD82-97EF-7D3C-5DED-93216881538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68" t="3892" r="23154" b="7297"/>
          <a:stretch/>
        </p:blipFill>
        <p:spPr>
          <a:xfrm rot="16200000">
            <a:off x="869829" y="3122182"/>
            <a:ext cx="2770251" cy="2754925"/>
          </a:xfrm>
          <a:prstGeom prst="rect">
            <a:avLst/>
          </a:prstGeom>
        </p:spPr>
      </p:pic>
      <p:pic>
        <p:nvPicPr>
          <p:cNvPr id="11" name="Immagine 10" descr="Immagine che contiene Giochi e sport indoor, gioco da tavolo, scacchi, Giochi&#10;&#10;Descrizione generata automaticamente">
            <a:extLst>
              <a:ext uri="{FF2B5EF4-FFF2-40B4-BE49-F238E27FC236}">
                <a16:creationId xmlns:a16="http://schemas.microsoft.com/office/drawing/2014/main" id="{6AD73FA9-D90D-8460-57FC-7687DD98A58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68" t="3892" r="23154" b="7297"/>
          <a:stretch/>
        </p:blipFill>
        <p:spPr>
          <a:xfrm rot="16200000">
            <a:off x="1022229" y="3274582"/>
            <a:ext cx="2770251" cy="2754925"/>
          </a:xfrm>
          <a:prstGeom prst="rect">
            <a:avLst/>
          </a:prstGeom>
        </p:spPr>
      </p:pic>
      <p:pic>
        <p:nvPicPr>
          <p:cNvPr id="12" name="Elemento grafico 11" descr="Freccia a destra con riempimento a tinta unita">
            <a:extLst>
              <a:ext uri="{FF2B5EF4-FFF2-40B4-BE49-F238E27FC236}">
                <a16:creationId xmlns:a16="http://schemas.microsoft.com/office/drawing/2014/main" id="{65618540-7084-A62C-BC36-F8E4670536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46735" y="4153252"/>
            <a:ext cx="914400" cy="914400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F9B2EED6-E1F4-E5CC-6FFC-623139721F7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01" r="13601"/>
          <a:stretch/>
        </p:blipFill>
        <p:spPr>
          <a:xfrm rot="16200000">
            <a:off x="5421413" y="3217062"/>
            <a:ext cx="2047125" cy="2754928"/>
          </a:xfrm>
          <a:prstGeom prst="rect">
            <a:avLst/>
          </a:prstGeom>
        </p:spPr>
      </p:pic>
      <p:pic>
        <p:nvPicPr>
          <p:cNvPr id="15" name="Elemento grafico 14" descr="Freccia a destra con riempimento a tinta unita">
            <a:extLst>
              <a:ext uri="{FF2B5EF4-FFF2-40B4-BE49-F238E27FC236}">
                <a16:creationId xmlns:a16="http://schemas.microsoft.com/office/drawing/2014/main" id="{5C21F270-1CC7-2D16-8B40-6F7F21B572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87749" y="4164985"/>
            <a:ext cx="914400" cy="914400"/>
          </a:xfrm>
          <a:prstGeom prst="rect">
            <a:avLst/>
          </a:prstGeom>
        </p:spPr>
      </p:pic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ADB9B85D-65EC-048A-76B9-65F5514F6010}"/>
              </a:ext>
            </a:extLst>
          </p:cNvPr>
          <p:cNvSpPr txBox="1"/>
          <p:nvPr/>
        </p:nvSpPr>
        <p:spPr>
          <a:xfrm>
            <a:off x="9203525" y="3501446"/>
            <a:ext cx="2097716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dirty="0"/>
              <a:t>Intrinsic Matrix (K)</a:t>
            </a:r>
            <a:endParaRPr lang="it-IT" dirty="0"/>
          </a:p>
        </p:txBody>
      </p:sp>
      <p:graphicFrame>
        <p:nvGraphicFramePr>
          <p:cNvPr id="18" name="Tabella 17">
            <a:extLst>
              <a:ext uri="{FF2B5EF4-FFF2-40B4-BE49-F238E27FC236}">
                <a16:creationId xmlns:a16="http://schemas.microsoft.com/office/drawing/2014/main" id="{9DD88B35-5679-B3FE-E32F-6C055BF617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5978869"/>
              </p:ext>
            </p:extLst>
          </p:nvPr>
        </p:nvGraphicFramePr>
        <p:xfrm>
          <a:off x="9076874" y="3978386"/>
          <a:ext cx="2410782" cy="164954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03594">
                  <a:extLst>
                    <a:ext uri="{9D8B030D-6E8A-4147-A177-3AD203B41FA5}">
                      <a16:colId xmlns:a16="http://schemas.microsoft.com/office/drawing/2014/main" val="3551733491"/>
                    </a:ext>
                  </a:extLst>
                </a:gridCol>
                <a:gridCol w="803594">
                  <a:extLst>
                    <a:ext uri="{9D8B030D-6E8A-4147-A177-3AD203B41FA5}">
                      <a16:colId xmlns:a16="http://schemas.microsoft.com/office/drawing/2014/main" val="2865675550"/>
                    </a:ext>
                  </a:extLst>
                </a:gridCol>
                <a:gridCol w="803594">
                  <a:extLst>
                    <a:ext uri="{9D8B030D-6E8A-4147-A177-3AD203B41FA5}">
                      <a16:colId xmlns:a16="http://schemas.microsoft.com/office/drawing/2014/main" val="738252143"/>
                    </a:ext>
                  </a:extLst>
                </a:gridCol>
              </a:tblGrid>
              <a:tr h="548241">
                <a:tc>
                  <a:txBody>
                    <a:bodyPr/>
                    <a:lstStyle/>
                    <a:p>
                      <a:r>
                        <a:rPr lang="en-GB"/>
                        <a:t>fx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/>
                        <a:t>cx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04911929"/>
                  </a:ext>
                </a:extLst>
              </a:tr>
              <a:tr h="553064">
                <a:tc>
                  <a:txBody>
                    <a:bodyPr/>
                    <a:lstStyle/>
                    <a:p>
                      <a:r>
                        <a:rPr lang="en-GB"/>
                        <a:t>0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/>
                        <a:t>fy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/>
                        <a:t>cy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4573471"/>
                  </a:ext>
                </a:extLst>
              </a:tr>
              <a:tr h="548241">
                <a:tc>
                  <a:txBody>
                    <a:bodyPr/>
                    <a:lstStyle/>
                    <a:p>
                      <a:r>
                        <a:rPr lang="en-GB"/>
                        <a:t>0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88742527"/>
                  </a:ext>
                </a:extLst>
              </a:tr>
            </a:tbl>
          </a:graphicData>
        </a:graphic>
      </p:graphicFrame>
      <p:sp>
        <p:nvSpPr>
          <p:cNvPr id="3" name="CasellaDiTesto 2">
            <a:extLst>
              <a:ext uri="{FF2B5EF4-FFF2-40B4-BE49-F238E27FC236}">
                <a16:creationId xmlns:a16="http://schemas.microsoft.com/office/drawing/2014/main" id="{F25AA859-4234-0B14-B1FA-FDF81AD95671}"/>
              </a:ext>
            </a:extLst>
          </p:cNvPr>
          <p:cNvSpPr txBox="1"/>
          <p:nvPr/>
        </p:nvSpPr>
        <p:spPr>
          <a:xfrm>
            <a:off x="6679153" y="1462587"/>
            <a:ext cx="5201421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dirty="0" err="1">
                <a:latin typeface="+mj-lt"/>
                <a:cs typeface="Calibri"/>
              </a:rPr>
              <a:t>We</a:t>
            </a:r>
            <a:r>
              <a:rPr lang="it-IT" dirty="0">
                <a:latin typeface="+mj-lt"/>
                <a:cs typeface="Calibri"/>
              </a:rPr>
              <a:t> </a:t>
            </a:r>
            <a:r>
              <a:rPr lang="it-IT" dirty="0" err="1">
                <a:latin typeface="+mj-lt"/>
                <a:cs typeface="Calibri"/>
              </a:rPr>
              <a:t>get</a:t>
            </a:r>
            <a:r>
              <a:rPr lang="it-IT" dirty="0">
                <a:latin typeface="+mj-lt"/>
                <a:cs typeface="Calibri"/>
              </a:rPr>
              <a:t> the </a:t>
            </a:r>
            <a:r>
              <a:rPr lang="it-IT" dirty="0" err="1">
                <a:latin typeface="+mj-lt"/>
                <a:cs typeface="Calibri"/>
              </a:rPr>
              <a:t>intrinsic</a:t>
            </a:r>
            <a:r>
              <a:rPr lang="it-IT" dirty="0">
                <a:latin typeface="+mj-lt"/>
                <a:cs typeface="Calibri"/>
              </a:rPr>
              <a:t> </a:t>
            </a:r>
            <a:r>
              <a:rPr lang="it-IT" dirty="0" err="1">
                <a:latin typeface="+mj-lt"/>
                <a:cs typeface="Calibri"/>
              </a:rPr>
              <a:t>parameters</a:t>
            </a:r>
            <a:r>
              <a:rPr lang="it-IT" dirty="0">
                <a:latin typeface="+mj-lt"/>
                <a:cs typeface="Calibri"/>
              </a:rPr>
              <a:t> of the camera:</a:t>
            </a:r>
          </a:p>
          <a:p>
            <a:pPr marL="285750" indent="-285750">
              <a:buFont typeface="Arial"/>
              <a:buChar char="•"/>
            </a:pPr>
            <a:r>
              <a:rPr lang="it-IT" dirty="0" err="1">
                <a:latin typeface="+mj-lt"/>
                <a:cs typeface="Calibri"/>
              </a:rPr>
              <a:t>Focal</a:t>
            </a:r>
            <a:r>
              <a:rPr lang="it-IT" dirty="0">
                <a:latin typeface="+mj-lt"/>
                <a:cs typeface="Calibri"/>
              </a:rPr>
              <a:t> </a:t>
            </a:r>
            <a:r>
              <a:rPr lang="it-IT" dirty="0" err="1">
                <a:latin typeface="+mj-lt"/>
                <a:cs typeface="Calibri"/>
              </a:rPr>
              <a:t>lenght</a:t>
            </a:r>
            <a:endParaRPr lang="it-IT" dirty="0">
              <a:latin typeface="+mj-lt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it-IT" dirty="0">
                <a:latin typeface="+mj-lt"/>
                <a:cs typeface="Calibri"/>
              </a:rPr>
              <a:t>Optical center of the camera</a:t>
            </a:r>
          </a:p>
          <a:p>
            <a:endParaRPr lang="it-IT" dirty="0">
              <a:cs typeface="Calibri"/>
            </a:endParaRP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33533F19-B937-E1F2-609F-405199CE3299}"/>
              </a:ext>
            </a:extLst>
          </p:cNvPr>
          <p:cNvSpPr txBox="1"/>
          <p:nvPr/>
        </p:nvSpPr>
        <p:spPr>
          <a:xfrm>
            <a:off x="5345977" y="5641306"/>
            <a:ext cx="2666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/>
              <a:t>Detected corners</a:t>
            </a:r>
          </a:p>
        </p:txBody>
      </p:sp>
      <p:sp>
        <p:nvSpPr>
          <p:cNvPr id="22" name="Ovale 21">
            <a:extLst>
              <a:ext uri="{FF2B5EF4-FFF2-40B4-BE49-F238E27FC236}">
                <a16:creationId xmlns:a16="http://schemas.microsoft.com/office/drawing/2014/main" id="{A0147DA2-6252-DE3B-82DE-AB5489084C39}"/>
              </a:ext>
            </a:extLst>
          </p:cNvPr>
          <p:cNvSpPr/>
          <p:nvPr/>
        </p:nvSpPr>
        <p:spPr>
          <a:xfrm>
            <a:off x="5203385" y="5743444"/>
            <a:ext cx="181795" cy="152400"/>
          </a:xfrm>
          <a:prstGeom prst="ellipse">
            <a:avLst/>
          </a:prstGeom>
          <a:noFill/>
          <a:ln>
            <a:solidFill>
              <a:srgbClr val="00EE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35634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1" grpId="0"/>
      <p:bldP spid="22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46</TotalTime>
  <Words>868</Words>
  <Application>Microsoft Office PowerPoint</Application>
  <PresentationFormat>Widescreen</PresentationFormat>
  <Paragraphs>222</Paragraphs>
  <Slides>27</Slides>
  <Notes>8</Notes>
  <HiddenSlides>0</HiddenSlides>
  <MMClips>7</MMClips>
  <ScaleCrop>false</ScaleCrop>
  <HeadingPairs>
    <vt:vector size="6" baseType="variant">
      <vt:variant>
        <vt:lpstr>Caratteri utilizzati</vt:lpstr>
      </vt:variant>
      <vt:variant>
        <vt:i4>15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27</vt:i4>
      </vt:variant>
    </vt:vector>
  </HeadingPairs>
  <TitlesOfParts>
    <vt:vector size="43" baseType="lpstr">
      <vt:lpstr>Aharoni</vt:lpstr>
      <vt:lpstr>Aptos</vt:lpstr>
      <vt:lpstr>Arial</vt:lpstr>
      <vt:lpstr>Arial MT</vt:lpstr>
      <vt:lpstr>Calibri</vt:lpstr>
      <vt:lpstr>Cambria Math</vt:lpstr>
      <vt:lpstr>Helvetica Neue</vt:lpstr>
      <vt:lpstr>Helvetica Neue Condensed</vt:lpstr>
      <vt:lpstr>Helvetica Neue Condensed Black</vt:lpstr>
      <vt:lpstr>Helvetica Neue Light</vt:lpstr>
      <vt:lpstr>Helvetica Neue Medium</vt:lpstr>
      <vt:lpstr>HELVETICA NEUE THIN</vt:lpstr>
      <vt:lpstr>HELVETICA NEUE THIN</vt:lpstr>
      <vt:lpstr>Tahoma</vt:lpstr>
      <vt:lpstr>Verdana</vt:lpstr>
      <vt:lpstr>Office Theme</vt:lpstr>
      <vt:lpstr>SFM and 3D reconstruction from scratch</vt:lpstr>
      <vt:lpstr>Outline</vt:lpstr>
      <vt:lpstr>Introduction</vt:lpstr>
      <vt:lpstr>Introduction</vt:lpstr>
      <vt:lpstr>Introduction</vt:lpstr>
      <vt:lpstr>Introduction</vt:lpstr>
      <vt:lpstr>Proposed method:</vt:lpstr>
      <vt:lpstr>Datasets</vt:lpstr>
      <vt:lpstr>Camera calibration </vt:lpstr>
      <vt:lpstr>Camera calibration algorithm what is known?</vt:lpstr>
      <vt:lpstr>Presentazione standard di PowerPoint</vt:lpstr>
      <vt:lpstr>Feature extraction and matching</vt:lpstr>
      <vt:lpstr>Feature extraction and matching</vt:lpstr>
      <vt:lpstr>Presentazione standard di PowerPoint</vt:lpstr>
      <vt:lpstr>Presentazione standard di PowerPoint</vt:lpstr>
      <vt:lpstr>SFM – Steps for the other images</vt:lpstr>
      <vt:lpstr>Triangulation</vt:lpstr>
      <vt:lpstr>Results - Point Cloud</vt:lpstr>
      <vt:lpstr>Results - Point Cloud</vt:lpstr>
      <vt:lpstr>Results - 3D Mesh</vt:lpstr>
      <vt:lpstr>Results - 3D Mesh</vt:lpstr>
      <vt:lpstr>Results - 3D Mesh</vt:lpstr>
      <vt:lpstr>Results - 3D Mesh</vt:lpstr>
      <vt:lpstr>Results - 3D Mesh</vt:lpstr>
      <vt:lpstr>Fountain vs Fire Extinguisher </vt:lpstr>
      <vt:lpstr>Conclusion and future works</vt:lpstr>
      <vt:lpstr>Authors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Titolo</dc:title>
  <dc:creator>Tania Sari Bonaventura</dc:creator>
  <cp:lastModifiedBy>Giada Troilo</cp:lastModifiedBy>
  <cp:revision>2</cp:revision>
  <dcterms:created xsi:type="dcterms:W3CDTF">2024-06-15T15:37:32Z</dcterms:created>
  <dcterms:modified xsi:type="dcterms:W3CDTF">2024-07-22T11:36:06Z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2024-05-16T00:00:00Z</vt:filetime>
  </property>
  <property fmtid="{D5CDD505-2E9C-101B-9397-08002B2CF9AE}" pid="3" name="Creator">
    <vt:lpwstr>Acrobat PDFMaker 19 per PowerPoint</vt:lpwstr>
  </property>
  <property fmtid="{D5CDD505-2E9C-101B-9397-08002B2CF9AE}" pid="4" name="LastSaved">
    <vt:filetime>2024-06-15T00:00:00Z</vt:filetime>
  </property>
</Properties>
</file>